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500" r:id="rId1"/>
  </p:sldMasterIdLst>
  <p:sldIdLst>
    <p:sldId id="256" r:id="rId2"/>
    <p:sldId id="257" r:id="rId3"/>
    <p:sldId id="258" r:id="rId4"/>
    <p:sldId id="259" r:id="rId5"/>
    <p:sldId id="262" r:id="rId6"/>
    <p:sldId id="263" r:id="rId7"/>
    <p:sldId id="286" r:id="rId8"/>
    <p:sldId id="287" r:id="rId9"/>
    <p:sldId id="288" r:id="rId10"/>
    <p:sldId id="264" r:id="rId11"/>
    <p:sldId id="290" r:id="rId12"/>
    <p:sldId id="291" r:id="rId13"/>
    <p:sldId id="265" r:id="rId14"/>
    <p:sldId id="266" r:id="rId15"/>
    <p:sldId id="267" r:id="rId16"/>
    <p:sldId id="268" r:id="rId17"/>
    <p:sldId id="269" r:id="rId18"/>
    <p:sldId id="270" r:id="rId19"/>
    <p:sldId id="271" r:id="rId20"/>
    <p:sldId id="272" r:id="rId21"/>
    <p:sldId id="273" r:id="rId22"/>
    <p:sldId id="292" r:id="rId23"/>
    <p:sldId id="274" r:id="rId24"/>
    <p:sldId id="275" r:id="rId25"/>
    <p:sldId id="276" r:id="rId26"/>
    <p:sldId id="277" r:id="rId27"/>
    <p:sldId id="278" r:id="rId28"/>
    <p:sldId id="280" r:id="rId29"/>
    <p:sldId id="279" r:id="rId30"/>
    <p:sldId id="281" r:id="rId31"/>
    <p:sldId id="282" r:id="rId32"/>
    <p:sldId id="283" r:id="rId33"/>
    <p:sldId id="284" r:id="rId34"/>
    <p:sldId id="285" r:id="rId35"/>
    <p:sldId id="289"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FA6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7" d="100"/>
          <a:sy n="107" d="100"/>
        </p:scale>
        <p:origin x="-84" y="-3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83F72A58-5BA0-48B8-A5CB-21965D634D55}" type="datetimeFigureOut">
              <a:rPr lang="en-US" smtClean="0"/>
              <a:t>10/2/2014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C27CF8B-96ED-4705-B831-2A822109A3F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7CF8B-96ED-4705-B831-2A822109A3F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7CF8B-96ED-4705-B831-2A822109A3F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7CF8B-96ED-4705-B831-2A822109A3F5}" type="slidenum">
              <a:rPr lang="en-US" smtClean="0"/>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C27CF8B-96ED-4705-B831-2A822109A3F5}" type="slidenum">
              <a:rPr lang="en-US" smtClean="0"/>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27CF8B-96ED-4705-B831-2A822109A3F5}" type="slidenum">
              <a:rPr lang="en-US" smtClean="0"/>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C27CF8B-96ED-4705-B831-2A822109A3F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C27CF8B-96ED-4705-B831-2A822109A3F5}" type="slidenum">
              <a:rPr lang="en-US" smtClean="0"/>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83F72A58-5BA0-48B8-A5CB-21965D634D55}" type="datetimeFigureOut">
              <a:rPr lang="en-US" smtClean="0"/>
              <a:t>10/2/2014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C27CF8B-96ED-4705-B831-2A822109A3F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83F72A58-5BA0-48B8-A5CB-21965D634D55}" type="datetimeFigureOut">
              <a:rPr lang="en-US" smtClean="0"/>
              <a:t>10/2/2014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C27CF8B-96ED-4705-B831-2A822109A3F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83F72A58-5BA0-48B8-A5CB-21965D634D55}" type="datetimeFigureOut">
              <a:rPr lang="en-US" smtClean="0"/>
              <a:t>10/2/2014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C27CF8B-96ED-4705-B831-2A822109A3F5}" type="slidenum">
              <a:rPr lang="en-US" smtClean="0"/>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alpha val="0"/>
          </a:schemeClr>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83F72A58-5BA0-48B8-A5CB-21965D634D55}" type="datetimeFigureOut">
              <a:rPr lang="en-US" smtClean="0"/>
              <a:t>10/2/2014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C27CF8B-96ED-4705-B831-2A822109A3F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4501" r:id="rId1"/>
    <p:sldLayoutId id="2147484502" r:id="rId2"/>
    <p:sldLayoutId id="2147484503" r:id="rId3"/>
    <p:sldLayoutId id="2147484504" r:id="rId4"/>
    <p:sldLayoutId id="2147484505" r:id="rId5"/>
    <p:sldLayoutId id="2147484506" r:id="rId6"/>
    <p:sldLayoutId id="2147484507" r:id="rId7"/>
    <p:sldLayoutId id="2147484508" r:id="rId8"/>
    <p:sldLayoutId id="2147484509" r:id="rId9"/>
    <p:sldLayoutId id="2147484510" r:id="rId10"/>
    <p:sldLayoutId id="214748451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0"/>
            <a:ext cx="8077200" cy="2438400"/>
          </a:xfrm>
        </p:spPr>
        <p:txBody>
          <a:bodyPr>
            <a:noAutofit/>
          </a:bodyPr>
          <a:lstStyle/>
          <a:p>
            <a:r>
              <a:rPr lang="en-US" sz="4800" dirty="0" smtClean="0"/>
              <a:t>Harvard Referencing Tutorial</a:t>
            </a:r>
            <a:endParaRPr lang="en-US" sz="480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4230670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3736" y="38100"/>
            <a:ext cx="8229600" cy="800100"/>
          </a:xfrm>
        </p:spPr>
        <p:txBody>
          <a:bodyPr>
            <a:normAutofit/>
          </a:bodyPr>
          <a:lstStyle/>
          <a:p>
            <a:r>
              <a:rPr lang="en-GB" sz="3500" u="sng" dirty="0" smtClean="0"/>
              <a:t>When </a:t>
            </a:r>
            <a:r>
              <a:rPr lang="en-GB" sz="3500" u="sng" dirty="0"/>
              <a:t>should I cite?</a:t>
            </a:r>
            <a:endParaRPr lang="en-US" sz="3500"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grpSp>
        <p:nvGrpSpPr>
          <p:cNvPr id="34" name="Group 33"/>
          <p:cNvGrpSpPr/>
          <p:nvPr/>
        </p:nvGrpSpPr>
        <p:grpSpPr>
          <a:xfrm>
            <a:off x="1828800" y="684429"/>
            <a:ext cx="6429377" cy="5106860"/>
            <a:chOff x="2152648" y="1007595"/>
            <a:chExt cx="6429377" cy="5106860"/>
          </a:xfrm>
        </p:grpSpPr>
        <p:sp>
          <p:nvSpPr>
            <p:cNvPr id="76" name="TextBox 75"/>
            <p:cNvSpPr txBox="1"/>
            <p:nvPr/>
          </p:nvSpPr>
          <p:spPr>
            <a:xfrm>
              <a:off x="5932884" y="4059793"/>
              <a:ext cx="621506" cy="369332"/>
            </a:xfrm>
            <a:prstGeom prst="rect">
              <a:avLst/>
            </a:prstGeom>
            <a:noFill/>
          </p:spPr>
          <p:txBody>
            <a:bodyPr wrap="square" rtlCol="0">
              <a:spAutoFit/>
            </a:bodyPr>
            <a:lstStyle/>
            <a:p>
              <a:r>
                <a:rPr lang="en-US" b="1" dirty="0" smtClean="0">
                  <a:solidFill>
                    <a:srgbClr val="FF0000"/>
                  </a:solidFill>
                </a:rPr>
                <a:t>Yes</a:t>
              </a:r>
              <a:endParaRPr lang="en-US" b="1" dirty="0">
                <a:solidFill>
                  <a:srgbClr val="FF0000"/>
                </a:solidFill>
              </a:endParaRPr>
            </a:p>
          </p:txBody>
        </p:sp>
        <p:sp>
          <p:nvSpPr>
            <p:cNvPr id="75" name="TextBox 74"/>
            <p:cNvSpPr txBox="1"/>
            <p:nvPr/>
          </p:nvSpPr>
          <p:spPr>
            <a:xfrm>
              <a:off x="5850731" y="2606694"/>
              <a:ext cx="621506" cy="369332"/>
            </a:xfrm>
            <a:prstGeom prst="rect">
              <a:avLst/>
            </a:prstGeom>
            <a:noFill/>
          </p:spPr>
          <p:txBody>
            <a:bodyPr wrap="square" rtlCol="0">
              <a:spAutoFit/>
            </a:bodyPr>
            <a:lstStyle/>
            <a:p>
              <a:r>
                <a:rPr lang="en-US" b="1" dirty="0" smtClean="0">
                  <a:solidFill>
                    <a:srgbClr val="FF0000"/>
                  </a:solidFill>
                </a:rPr>
                <a:t>Yes</a:t>
              </a:r>
              <a:endParaRPr lang="en-US" b="1" dirty="0">
                <a:solidFill>
                  <a:srgbClr val="FF0000"/>
                </a:solidFill>
              </a:endParaRPr>
            </a:p>
          </p:txBody>
        </p:sp>
        <p:sp>
          <p:nvSpPr>
            <p:cNvPr id="2078" name="TextBox 2077"/>
            <p:cNvSpPr txBox="1"/>
            <p:nvPr/>
          </p:nvSpPr>
          <p:spPr>
            <a:xfrm>
              <a:off x="5685234" y="1267002"/>
              <a:ext cx="621506" cy="369332"/>
            </a:xfrm>
            <a:prstGeom prst="rect">
              <a:avLst/>
            </a:prstGeom>
            <a:noFill/>
          </p:spPr>
          <p:txBody>
            <a:bodyPr wrap="square" rtlCol="0">
              <a:spAutoFit/>
            </a:bodyPr>
            <a:lstStyle/>
            <a:p>
              <a:r>
                <a:rPr lang="en-US" b="1" dirty="0" smtClean="0">
                  <a:solidFill>
                    <a:srgbClr val="FF0000"/>
                  </a:solidFill>
                </a:rPr>
                <a:t>Yes</a:t>
              </a:r>
              <a:endParaRPr lang="en-US" b="1" dirty="0">
                <a:solidFill>
                  <a:srgbClr val="FF0000"/>
                </a:solidFill>
              </a:endParaRPr>
            </a:p>
          </p:txBody>
        </p:sp>
        <p:sp>
          <p:nvSpPr>
            <p:cNvPr id="2079" name="TextBox 2078"/>
            <p:cNvSpPr txBox="1"/>
            <p:nvPr/>
          </p:nvSpPr>
          <p:spPr>
            <a:xfrm>
              <a:off x="3767139" y="5001190"/>
              <a:ext cx="685800" cy="369332"/>
            </a:xfrm>
            <a:prstGeom prst="rect">
              <a:avLst/>
            </a:prstGeom>
            <a:noFill/>
          </p:spPr>
          <p:txBody>
            <a:bodyPr wrap="square" rtlCol="0">
              <a:spAutoFit/>
            </a:bodyPr>
            <a:lstStyle/>
            <a:p>
              <a:r>
                <a:rPr lang="en-US" b="1" dirty="0" smtClean="0">
                  <a:solidFill>
                    <a:srgbClr val="FF0000"/>
                  </a:solidFill>
                </a:rPr>
                <a:t>No</a:t>
              </a:r>
              <a:endParaRPr lang="en-US" b="1" dirty="0">
                <a:solidFill>
                  <a:srgbClr val="FF0000"/>
                </a:solidFill>
              </a:endParaRPr>
            </a:p>
          </p:txBody>
        </p:sp>
        <p:sp>
          <p:nvSpPr>
            <p:cNvPr id="78" name="TextBox 77"/>
            <p:cNvSpPr txBox="1"/>
            <p:nvPr/>
          </p:nvSpPr>
          <p:spPr>
            <a:xfrm>
              <a:off x="3748088" y="3444359"/>
              <a:ext cx="685800" cy="369332"/>
            </a:xfrm>
            <a:prstGeom prst="rect">
              <a:avLst/>
            </a:prstGeom>
            <a:noFill/>
          </p:spPr>
          <p:txBody>
            <a:bodyPr wrap="square" rtlCol="0">
              <a:spAutoFit/>
            </a:bodyPr>
            <a:lstStyle/>
            <a:p>
              <a:r>
                <a:rPr lang="en-US" b="1" dirty="0" smtClean="0">
                  <a:solidFill>
                    <a:srgbClr val="FF0000"/>
                  </a:solidFill>
                </a:rPr>
                <a:t>No</a:t>
              </a:r>
              <a:endParaRPr lang="en-US" b="1" dirty="0">
                <a:solidFill>
                  <a:srgbClr val="FF0000"/>
                </a:solidFill>
              </a:endParaRPr>
            </a:p>
          </p:txBody>
        </p:sp>
        <p:sp>
          <p:nvSpPr>
            <p:cNvPr id="79" name="TextBox 78"/>
            <p:cNvSpPr txBox="1"/>
            <p:nvPr/>
          </p:nvSpPr>
          <p:spPr>
            <a:xfrm>
              <a:off x="3767139" y="2096065"/>
              <a:ext cx="685800" cy="369332"/>
            </a:xfrm>
            <a:prstGeom prst="rect">
              <a:avLst/>
            </a:prstGeom>
            <a:noFill/>
          </p:spPr>
          <p:txBody>
            <a:bodyPr wrap="square" rtlCol="0">
              <a:spAutoFit/>
            </a:bodyPr>
            <a:lstStyle/>
            <a:p>
              <a:r>
                <a:rPr lang="en-US" b="1" dirty="0" smtClean="0">
                  <a:solidFill>
                    <a:srgbClr val="FF0000"/>
                  </a:solidFill>
                </a:rPr>
                <a:t>No</a:t>
              </a:r>
              <a:endParaRPr lang="en-US" b="1" dirty="0">
                <a:solidFill>
                  <a:srgbClr val="FF0000"/>
                </a:solidFill>
              </a:endParaRPr>
            </a:p>
          </p:txBody>
        </p:sp>
        <p:sp>
          <p:nvSpPr>
            <p:cNvPr id="12" name="TextBox 11"/>
            <p:cNvSpPr txBox="1"/>
            <p:nvPr/>
          </p:nvSpPr>
          <p:spPr>
            <a:xfrm>
              <a:off x="6438900" y="1007595"/>
              <a:ext cx="2143125" cy="1200329"/>
            </a:xfrm>
            <a:prstGeom prst="rect">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txBody>
            <a:bodyPr wrap="square" rtlCol="0">
              <a:spAutoFit/>
            </a:bodyPr>
            <a:lstStyle/>
            <a:p>
              <a:pPr algn="ctr"/>
              <a:r>
                <a:rPr lang="en-US" b="1" dirty="0" smtClean="0"/>
                <a:t>Cite it and place double quotation marks around the text</a:t>
              </a:r>
              <a:endParaRPr lang="en-US" b="1" dirty="0"/>
            </a:p>
          </p:txBody>
        </p:sp>
        <p:sp>
          <p:nvSpPr>
            <p:cNvPr id="13" name="TextBox 12"/>
            <p:cNvSpPr txBox="1"/>
            <p:nvPr/>
          </p:nvSpPr>
          <p:spPr>
            <a:xfrm>
              <a:off x="6438900" y="2762249"/>
              <a:ext cx="2114550" cy="369332"/>
            </a:xfrm>
            <a:prstGeom prst="rect">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txBody>
            <a:bodyPr wrap="square" rtlCol="0">
              <a:spAutoFit/>
            </a:bodyPr>
            <a:lstStyle/>
            <a:p>
              <a:pPr algn="ctr"/>
              <a:r>
                <a:rPr lang="en-US" b="1" dirty="0" smtClean="0"/>
                <a:t>Cite it</a:t>
              </a:r>
              <a:endParaRPr lang="en-US" b="1" dirty="0"/>
            </a:p>
          </p:txBody>
        </p:sp>
        <p:cxnSp>
          <p:nvCxnSpPr>
            <p:cNvPr id="29" name="Straight Arrow Connector 28"/>
            <p:cNvCxnSpPr>
              <a:endCxn id="12" idx="1"/>
            </p:cNvCxnSpPr>
            <p:nvPr/>
          </p:nvCxnSpPr>
          <p:spPr>
            <a:xfrm flipV="1">
              <a:off x="5610225" y="1607760"/>
              <a:ext cx="828675" cy="738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endCxn id="13" idx="1"/>
            </p:cNvCxnSpPr>
            <p:nvPr/>
          </p:nvCxnSpPr>
          <p:spPr>
            <a:xfrm>
              <a:off x="6048375" y="2942153"/>
              <a:ext cx="390525" cy="4762"/>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endCxn id="36" idx="1"/>
            </p:cNvCxnSpPr>
            <p:nvPr/>
          </p:nvCxnSpPr>
          <p:spPr>
            <a:xfrm>
              <a:off x="5995987" y="4410075"/>
              <a:ext cx="471488"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6467475" y="4225409"/>
              <a:ext cx="2057400" cy="369332"/>
            </a:xfrm>
            <a:prstGeom prst="rect">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txBody>
            <a:bodyPr wrap="square" rtlCol="0">
              <a:spAutoFit/>
            </a:bodyPr>
            <a:lstStyle/>
            <a:p>
              <a:pPr algn="ctr"/>
              <a:r>
                <a:rPr lang="en-US" b="1" dirty="0" smtClean="0"/>
                <a:t>Cite it</a:t>
              </a:r>
              <a:endParaRPr lang="en-US" b="1" dirty="0"/>
            </a:p>
          </p:txBody>
        </p:sp>
        <p:sp>
          <p:nvSpPr>
            <p:cNvPr id="38" name="Flowchart: Decision 37"/>
            <p:cNvSpPr/>
            <p:nvPr/>
          </p:nvSpPr>
          <p:spPr>
            <a:xfrm>
              <a:off x="2743200" y="3813691"/>
              <a:ext cx="3352799" cy="1192768"/>
            </a:xfrm>
            <a:prstGeom prst="flowChartDecision">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Is it another’s idea/theory?</a:t>
              </a:r>
              <a:endParaRPr lang="en-US" dirty="0">
                <a:solidFill>
                  <a:schemeClr val="tx1"/>
                </a:solidFill>
              </a:endParaRPr>
            </a:p>
          </p:txBody>
        </p:sp>
        <p:sp>
          <p:nvSpPr>
            <p:cNvPr id="41" name="Flowchart: Decision 40"/>
            <p:cNvSpPr/>
            <p:nvPr/>
          </p:nvSpPr>
          <p:spPr>
            <a:xfrm>
              <a:off x="3219449" y="1119455"/>
              <a:ext cx="2390776" cy="976610"/>
            </a:xfrm>
            <a:prstGeom prst="flowChartDecision">
              <a:avLst/>
            </a:prstGeom>
            <a:solidFill>
              <a:schemeClr val="accent1">
                <a:lumMod val="40000"/>
                <a:lumOff val="60000"/>
              </a:schemeClr>
            </a:solidFill>
            <a:ln w="15875">
              <a:solidFill>
                <a:schemeClr val="tx1"/>
              </a:solidFill>
            </a:ln>
            <a:effectLst>
              <a:outerShdw blurRad="50800" dist="50800" dir="5400000" algn="ctr" rotWithShape="0">
                <a:schemeClr val="tx2">
                  <a:lumMod val="40000"/>
                  <a:lumOff val="6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Is it a quote?</a:t>
              </a:r>
              <a:endParaRPr lang="en-US" dirty="0">
                <a:solidFill>
                  <a:schemeClr val="tx1"/>
                </a:solidFill>
              </a:endParaRPr>
            </a:p>
          </p:txBody>
        </p:sp>
        <p:sp>
          <p:nvSpPr>
            <p:cNvPr id="42" name="Flowchart: Decision 41"/>
            <p:cNvSpPr/>
            <p:nvPr/>
          </p:nvSpPr>
          <p:spPr>
            <a:xfrm>
              <a:off x="2819400" y="2475428"/>
              <a:ext cx="3228975" cy="942975"/>
            </a:xfrm>
            <a:prstGeom prst="flowChartDecision">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Is it a paraphrase?</a:t>
              </a:r>
              <a:endParaRPr lang="en-US" dirty="0">
                <a:solidFill>
                  <a:schemeClr val="tx1"/>
                </a:solidFill>
              </a:endParaRPr>
            </a:p>
          </p:txBody>
        </p:sp>
        <p:sp>
          <p:nvSpPr>
            <p:cNvPr id="44" name="TextBox 43"/>
            <p:cNvSpPr txBox="1"/>
            <p:nvPr/>
          </p:nvSpPr>
          <p:spPr>
            <a:xfrm>
              <a:off x="2152648" y="5468124"/>
              <a:ext cx="4562474" cy="646331"/>
            </a:xfrm>
            <a:prstGeom prst="rect">
              <a:avLst/>
            </a:prstGeom>
            <a:solidFill>
              <a:schemeClr val="accent1">
                <a:lumMod val="40000"/>
                <a:lumOff val="60000"/>
              </a:schemeClr>
            </a:solidFill>
            <a:ln w="15875" cmpd="sng">
              <a:solidFill>
                <a:schemeClr val="tx1"/>
              </a:solidFill>
            </a:ln>
            <a:effectLst>
              <a:outerShdw blurRad="50800" dist="50800" dir="5400000" algn="ctr" rotWithShape="0">
                <a:schemeClr val="tx2">
                  <a:lumMod val="40000"/>
                  <a:lumOff val="60000"/>
                </a:schemeClr>
              </a:outerShdw>
            </a:effectLst>
          </p:spPr>
          <p:txBody>
            <a:bodyPr wrap="square" rtlCol="0">
              <a:spAutoFit/>
            </a:bodyPr>
            <a:lstStyle/>
            <a:p>
              <a:pPr algn="ctr"/>
              <a:r>
                <a:rPr lang="en-US" b="1" dirty="0" smtClean="0"/>
                <a:t>There is </a:t>
              </a:r>
              <a:r>
                <a:rPr lang="en-US" b="1" u="sng" dirty="0" smtClean="0"/>
                <a:t>no need to cite </a:t>
              </a:r>
              <a:r>
                <a:rPr lang="en-US" b="1" dirty="0" smtClean="0"/>
                <a:t>if it is common knowledge or our own thoughts</a:t>
              </a:r>
              <a:endParaRPr lang="en-US" b="1" dirty="0"/>
            </a:p>
          </p:txBody>
        </p:sp>
        <p:cxnSp>
          <p:nvCxnSpPr>
            <p:cNvPr id="24" name="Straight Arrow Connector 23"/>
            <p:cNvCxnSpPr>
              <a:stCxn id="38" idx="2"/>
              <a:endCxn id="44" idx="0"/>
            </p:cNvCxnSpPr>
            <p:nvPr/>
          </p:nvCxnSpPr>
          <p:spPr>
            <a:xfrm>
              <a:off x="4419600" y="5006459"/>
              <a:ext cx="14285" cy="461665"/>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a:stCxn id="42" idx="2"/>
              <a:endCxn id="38" idx="0"/>
            </p:cNvCxnSpPr>
            <p:nvPr/>
          </p:nvCxnSpPr>
          <p:spPr>
            <a:xfrm flipH="1">
              <a:off x="4419600" y="3418403"/>
              <a:ext cx="14288" cy="39528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a:off x="4424360" y="2099160"/>
              <a:ext cx="0" cy="376268"/>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801132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50087"/>
            <a:ext cx="8229600" cy="4081272"/>
          </a:xfrm>
          <a:solidFill>
            <a:schemeClr val="accent4">
              <a:lumMod val="20000"/>
              <a:lumOff val="80000"/>
            </a:schemeClr>
          </a:solidFill>
          <a:ln>
            <a:solidFill>
              <a:schemeClr val="accent1">
                <a:lumMod val="60000"/>
                <a:lumOff val="40000"/>
              </a:schemeClr>
            </a:solidFill>
          </a:ln>
        </p:spPr>
        <p:txBody>
          <a:bodyPr>
            <a:noAutofit/>
          </a:bodyPr>
          <a:lstStyle/>
          <a:p>
            <a:pPr marL="109728" indent="0">
              <a:buNone/>
            </a:pPr>
            <a:r>
              <a:rPr lang="en-GB" sz="2015" dirty="0" smtClean="0"/>
              <a:t>References </a:t>
            </a:r>
            <a:r>
              <a:rPr lang="en-GB" sz="2015" dirty="0"/>
              <a:t>should be given for "all direct or indirect quotations, and in acknowledgement of someone's opinions, or of a source of factual information which is not general knowledge" </a:t>
            </a:r>
            <a:r>
              <a:rPr lang="en-GB" sz="2015" dirty="0">
                <a:solidFill>
                  <a:srgbClr val="8B008B"/>
                </a:solidFill>
              </a:rPr>
              <a:t>(Walliman 2001, p. 301)</a:t>
            </a:r>
            <a:r>
              <a:rPr lang="en-GB" sz="2015" dirty="0"/>
              <a:t>. </a:t>
            </a:r>
            <a:endParaRPr lang="en-GB" sz="2015" dirty="0" smtClean="0"/>
          </a:p>
          <a:p>
            <a:pPr marL="109728" indent="0">
              <a:buNone/>
            </a:pPr>
            <a:r>
              <a:rPr lang="en-GB" sz="2015" dirty="0" smtClean="0">
                <a:solidFill>
                  <a:srgbClr val="2E8B57"/>
                </a:solidFill>
              </a:rPr>
              <a:t>Li </a:t>
            </a:r>
            <a:r>
              <a:rPr lang="en-GB" sz="2015" dirty="0">
                <a:solidFill>
                  <a:srgbClr val="2E8B57"/>
                </a:solidFill>
              </a:rPr>
              <a:t>and Crane (1996, p. 3)</a:t>
            </a:r>
            <a:r>
              <a:rPr lang="en-GB" sz="2015" dirty="0"/>
              <a:t> point out that the main objective of citing references is to give sufficient information to allow sources to be located. Additionally, "another important principle is to make reference to that information in the source in hand. As a rule, it is not necessary to provide supplementary information that has to be located elsewhere" </a:t>
            </a:r>
            <a:r>
              <a:rPr lang="en-GB" sz="2015" dirty="0">
                <a:solidFill>
                  <a:srgbClr val="2E8B57"/>
                </a:solidFill>
              </a:rPr>
              <a:t>(Li and Crane 1996, p. 3)</a:t>
            </a:r>
            <a:r>
              <a:rPr lang="en-GB" sz="2015" dirty="0"/>
              <a:t>. General overviews of the process of citing references are given by </a:t>
            </a:r>
            <a:r>
              <a:rPr lang="en-GB" sz="2015" dirty="0">
                <a:solidFill>
                  <a:srgbClr val="0000CC"/>
                </a:solidFill>
              </a:rPr>
              <a:t>Bosworth (1992)</a:t>
            </a:r>
            <a:r>
              <a:rPr lang="en-GB" sz="2015" dirty="0"/>
              <a:t> and </a:t>
            </a:r>
            <a:r>
              <a:rPr lang="en-GB" sz="2015" dirty="0">
                <a:solidFill>
                  <a:srgbClr val="CC6600"/>
                </a:solidFill>
              </a:rPr>
              <a:t>Craig (2003)</a:t>
            </a:r>
            <a:r>
              <a:rPr lang="en-GB" sz="2015" dirty="0"/>
              <a:t> and in </a:t>
            </a:r>
            <a:r>
              <a:rPr lang="en-GB" sz="2015" dirty="0">
                <a:solidFill>
                  <a:srgbClr val="8B008B"/>
                </a:solidFill>
              </a:rPr>
              <a:t>Walliman, Chapter 8 (2001, pp. 300-313)</a:t>
            </a:r>
            <a:r>
              <a:rPr lang="en-GB" sz="2015" dirty="0"/>
              <a:t>.</a:t>
            </a:r>
            <a:endParaRPr lang="en-US" sz="2015" dirty="0"/>
          </a:p>
        </p:txBody>
      </p:sp>
      <p:sp>
        <p:nvSpPr>
          <p:cNvPr id="3" name="Title 2"/>
          <p:cNvSpPr>
            <a:spLocks noGrp="1"/>
          </p:cNvSpPr>
          <p:nvPr>
            <p:ph type="title"/>
          </p:nvPr>
        </p:nvSpPr>
        <p:spPr>
          <a:xfrm>
            <a:off x="457200" y="274638"/>
            <a:ext cx="8229600" cy="944562"/>
          </a:xfrm>
        </p:spPr>
        <p:txBody>
          <a:bodyPr/>
          <a:lstStyle/>
          <a:p>
            <a:r>
              <a:rPr lang="en-US" u="sng" dirty="0" smtClean="0"/>
              <a:t>Example 1</a:t>
            </a:r>
            <a:endParaRPr lang="en-US" u="sng" dirty="0"/>
          </a:p>
        </p:txBody>
      </p:sp>
      <p:sp>
        <p:nvSpPr>
          <p:cNvPr id="4" name="TextBox 3"/>
          <p:cNvSpPr txBox="1"/>
          <p:nvPr/>
        </p:nvSpPr>
        <p:spPr>
          <a:xfrm>
            <a:off x="573024" y="1219200"/>
            <a:ext cx="3276600" cy="430887"/>
          </a:xfrm>
          <a:prstGeom prst="rect">
            <a:avLst/>
          </a:prstGeom>
          <a:noFill/>
        </p:spPr>
        <p:txBody>
          <a:bodyPr wrap="square" rtlCol="0">
            <a:spAutoFit/>
          </a:bodyPr>
          <a:lstStyle/>
          <a:p>
            <a:r>
              <a:rPr lang="en-US" sz="2200" b="1" u="sng" dirty="0" smtClean="0">
                <a:effectLst>
                  <a:outerShdw blurRad="38100" dist="38100" dir="2700000" algn="tl">
                    <a:srgbClr val="000000">
                      <a:alpha val="43137"/>
                    </a:srgbClr>
                  </a:outerShdw>
                </a:effectLst>
              </a:rPr>
              <a:t>Citing</a:t>
            </a:r>
            <a:endParaRPr lang="en-US" sz="2200" b="1" u="sng" dirty="0">
              <a:effectLst>
                <a:outerShdw blurRad="38100" dist="38100" dir="2700000" algn="tl">
                  <a:srgbClr val="000000">
                    <a:alpha val="43137"/>
                  </a:srgbClr>
                </a:outerShdw>
              </a:effectLst>
            </a:endParaRPr>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40379968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u="sng" dirty="0" smtClean="0"/>
              <a:t>Example 2</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6" name="TextBox 5"/>
          <p:cNvSpPr txBox="1"/>
          <p:nvPr/>
        </p:nvSpPr>
        <p:spPr>
          <a:xfrm>
            <a:off x="573024" y="1219200"/>
            <a:ext cx="5522976" cy="430887"/>
          </a:xfrm>
          <a:prstGeom prst="rect">
            <a:avLst/>
          </a:prstGeom>
          <a:noFill/>
        </p:spPr>
        <p:txBody>
          <a:bodyPr wrap="square" rtlCol="0">
            <a:spAutoFit/>
          </a:bodyPr>
          <a:lstStyle/>
          <a:p>
            <a:r>
              <a:rPr lang="en-US" sz="2200" b="1" u="sng" dirty="0" smtClean="0">
                <a:effectLst>
                  <a:outerShdw blurRad="38100" dist="38100" dir="2700000" algn="tl">
                    <a:srgbClr val="000000">
                      <a:alpha val="43137"/>
                    </a:srgbClr>
                  </a:outerShdw>
                </a:effectLst>
              </a:rPr>
              <a:t>Referencing</a:t>
            </a:r>
            <a:r>
              <a:rPr lang="en-US" sz="2200" dirty="0" smtClean="0"/>
              <a:t>  </a:t>
            </a:r>
            <a:r>
              <a:rPr lang="en-US" sz="1500" dirty="0" smtClean="0"/>
              <a:t>(for the text in example 1) </a:t>
            </a:r>
            <a:endParaRPr lang="en-US" sz="1500" b="1" u="sng" dirty="0">
              <a:effectLst>
                <a:outerShdw blurRad="38100" dist="38100" dir="2700000" algn="tl">
                  <a:srgbClr val="000000">
                    <a:alpha val="43137"/>
                  </a:srgbClr>
                </a:outerShdw>
              </a:effectLst>
            </a:endParaRPr>
          </a:p>
        </p:txBody>
      </p:sp>
      <p:sp>
        <p:nvSpPr>
          <p:cNvPr id="7" name="Content Placeholder 1"/>
          <p:cNvSpPr txBox="1">
            <a:spLocks/>
          </p:cNvSpPr>
          <p:nvPr/>
        </p:nvSpPr>
        <p:spPr>
          <a:xfrm>
            <a:off x="481584" y="1677518"/>
            <a:ext cx="8229600" cy="4189881"/>
          </a:xfrm>
          <a:prstGeom prst="rect">
            <a:avLst/>
          </a:prstGeom>
          <a:solidFill>
            <a:schemeClr val="accent4">
              <a:lumMod val="20000"/>
              <a:lumOff val="80000"/>
            </a:schemeClr>
          </a:solidFill>
          <a:ln>
            <a:solidFill>
              <a:schemeClr val="accent1">
                <a:lumMod val="60000"/>
                <a:lumOff val="40000"/>
              </a:schemeClr>
            </a:solidFill>
          </a:ln>
        </p:spPr>
        <p:txBody>
          <a:bodyPr vert="horz">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109728" indent="0">
              <a:buNone/>
            </a:pPr>
            <a:r>
              <a:rPr lang="en-GB" sz="1800" b="1" dirty="0"/>
              <a:t>References</a:t>
            </a:r>
            <a:r>
              <a:rPr lang="en-GB" sz="1800" dirty="0"/>
              <a:t/>
            </a:r>
            <a:br>
              <a:rPr lang="en-GB" sz="1800" dirty="0"/>
            </a:br>
            <a:r>
              <a:rPr lang="en-GB" sz="1800" dirty="0"/>
              <a:t/>
            </a:r>
            <a:br>
              <a:rPr lang="en-GB" sz="1800" dirty="0"/>
            </a:br>
            <a:r>
              <a:rPr lang="en-GB" sz="1800" dirty="0">
                <a:solidFill>
                  <a:srgbClr val="0000CC"/>
                </a:solidFill>
              </a:rPr>
              <a:t>Bosworth, D.P. 1992. </a:t>
            </a:r>
            <a:r>
              <a:rPr lang="en-GB" sz="1800" i="1" dirty="0">
                <a:solidFill>
                  <a:srgbClr val="0000CC"/>
                </a:solidFill>
              </a:rPr>
              <a:t>Citing your references: a guide for authors of journal articles and students writing theses or dissertations</a:t>
            </a:r>
            <a:r>
              <a:rPr lang="en-GB" sz="1800" dirty="0">
                <a:solidFill>
                  <a:srgbClr val="0000CC"/>
                </a:solidFill>
              </a:rPr>
              <a:t>. Thirsk, N Yorks: Underhill Press.</a:t>
            </a:r>
            <a:r>
              <a:rPr lang="en-GB" sz="1800" dirty="0"/>
              <a:t/>
            </a:r>
            <a:br>
              <a:rPr lang="en-GB" sz="1800" dirty="0"/>
            </a:br>
            <a:r>
              <a:rPr lang="en-GB" sz="1800" dirty="0"/>
              <a:t/>
            </a:r>
            <a:br>
              <a:rPr lang="en-GB" sz="1800" dirty="0"/>
            </a:br>
            <a:r>
              <a:rPr lang="en-GB" sz="1800" dirty="0">
                <a:solidFill>
                  <a:srgbClr val="CC6600"/>
                </a:solidFill>
              </a:rPr>
              <a:t>Craig, P. 2003. How to cite. </a:t>
            </a:r>
            <a:r>
              <a:rPr lang="en-GB" sz="1800" i="1" dirty="0">
                <a:solidFill>
                  <a:srgbClr val="CC6600"/>
                </a:solidFill>
              </a:rPr>
              <a:t>Documentation Studies</a:t>
            </a:r>
            <a:r>
              <a:rPr lang="en-GB" sz="1800" dirty="0">
                <a:solidFill>
                  <a:srgbClr val="CC6600"/>
                </a:solidFill>
              </a:rPr>
              <a:t> 10(1), pp. 114-122.</a:t>
            </a:r>
            <a:r>
              <a:rPr lang="en-GB" sz="1800" dirty="0"/>
              <a:t/>
            </a:r>
            <a:br>
              <a:rPr lang="en-GB" sz="1800" dirty="0"/>
            </a:br>
            <a:r>
              <a:rPr lang="en-GB" sz="1800" dirty="0"/>
              <a:t/>
            </a:r>
            <a:br>
              <a:rPr lang="en-GB" sz="1800" dirty="0"/>
            </a:br>
            <a:r>
              <a:rPr lang="en-GB" sz="1800" dirty="0">
                <a:solidFill>
                  <a:srgbClr val="2E8B57"/>
                </a:solidFill>
              </a:rPr>
              <a:t>Li, X. and Crane, N. B. 1996. </a:t>
            </a:r>
            <a:r>
              <a:rPr lang="en-GB" sz="1800" i="1" dirty="0">
                <a:solidFill>
                  <a:srgbClr val="2E8B57"/>
                </a:solidFill>
              </a:rPr>
              <a:t>Electronic styles: a handbook for citing electronic information</a:t>
            </a:r>
            <a:r>
              <a:rPr lang="en-GB" sz="1800" dirty="0">
                <a:solidFill>
                  <a:srgbClr val="2E8B57"/>
                </a:solidFill>
              </a:rPr>
              <a:t>. 2nd ed. Medford, New Jersey: Information Today.</a:t>
            </a:r>
            <a:r>
              <a:rPr lang="en-GB" sz="1800" dirty="0"/>
              <a:t/>
            </a:r>
            <a:br>
              <a:rPr lang="en-GB" sz="1800" dirty="0"/>
            </a:br>
            <a:r>
              <a:rPr lang="en-GB" sz="1800" dirty="0"/>
              <a:t/>
            </a:r>
            <a:br>
              <a:rPr lang="en-GB" sz="1800" dirty="0"/>
            </a:br>
            <a:r>
              <a:rPr lang="en-GB" sz="1800" dirty="0">
                <a:solidFill>
                  <a:srgbClr val="8B008B"/>
                </a:solidFill>
              </a:rPr>
              <a:t>Walliman, N. 2001. </a:t>
            </a:r>
            <a:r>
              <a:rPr lang="en-GB" sz="1800" i="1" dirty="0">
                <a:solidFill>
                  <a:srgbClr val="8B008B"/>
                </a:solidFill>
              </a:rPr>
              <a:t>Your research project: a step-by-step guide for the first-time researcher</a:t>
            </a:r>
            <a:r>
              <a:rPr lang="en-GB" sz="1800" dirty="0">
                <a:solidFill>
                  <a:srgbClr val="8B008B"/>
                </a:solidFill>
              </a:rPr>
              <a:t>. London: SAGE.</a:t>
            </a:r>
            <a:endParaRPr lang="en-US" sz="1800" dirty="0"/>
          </a:p>
        </p:txBody>
      </p:sp>
    </p:spTree>
    <p:extLst>
      <p:ext uri="{BB962C8B-B14F-4D97-AF65-F5344CB8AC3E}">
        <p14:creationId xmlns:p14="http://schemas.microsoft.com/office/powerpoint/2010/main" val="3006402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8150" y="1295401"/>
            <a:ext cx="8229600" cy="2209800"/>
          </a:xfrm>
        </p:spPr>
        <p:txBody>
          <a:bodyPr/>
          <a:lstStyle/>
          <a:p>
            <a:r>
              <a:rPr lang="en-GB" dirty="0"/>
              <a:t>If you include the author's last name in your sentence, write the date in brackets immediately </a:t>
            </a:r>
            <a:r>
              <a:rPr lang="en-GB" dirty="0" smtClean="0"/>
              <a:t>after the name. Ex:</a:t>
            </a:r>
            <a:endParaRPr lang="en-US" dirty="0"/>
          </a:p>
        </p:txBody>
      </p:sp>
      <p:sp>
        <p:nvSpPr>
          <p:cNvPr id="3" name="Title 2"/>
          <p:cNvSpPr>
            <a:spLocks noGrp="1"/>
          </p:cNvSpPr>
          <p:nvPr>
            <p:ph type="title"/>
          </p:nvPr>
        </p:nvSpPr>
        <p:spPr>
          <a:xfrm>
            <a:off x="228600" y="76200"/>
            <a:ext cx="8229600" cy="1143000"/>
          </a:xfrm>
        </p:spPr>
        <p:txBody>
          <a:bodyPr>
            <a:normAutofit fontScale="90000"/>
          </a:bodyPr>
          <a:lstStyle/>
          <a:p>
            <a:r>
              <a:rPr lang="en-GB" dirty="0" smtClean="0"/>
              <a:t>2.3  </a:t>
            </a:r>
            <a:r>
              <a:rPr lang="en-GB" u="sng" dirty="0" smtClean="0"/>
              <a:t>Citing </a:t>
            </a:r>
            <a:r>
              <a:rPr lang="en-GB" u="sng" dirty="0"/>
              <a:t>using the Harvard Style</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571500" y="2667000"/>
            <a:ext cx="63627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According </a:t>
            </a:r>
            <a:r>
              <a:rPr lang="en-US" dirty="0">
                <a:solidFill>
                  <a:schemeClr val="bg1"/>
                </a:solidFill>
              </a:rPr>
              <a:t>to Ransom (</a:t>
            </a:r>
            <a:r>
              <a:rPr lang="en-US" dirty="0" smtClean="0">
                <a:solidFill>
                  <a:schemeClr val="bg1"/>
                </a:solidFill>
              </a:rPr>
              <a:t>2002) </a:t>
            </a:r>
            <a:r>
              <a:rPr lang="en-US" dirty="0"/>
              <a:t>the sales of blue </a:t>
            </a:r>
            <a:r>
              <a:rPr lang="en-US" dirty="0" smtClean="0"/>
              <a:t>jeans...</a:t>
            </a:r>
            <a:endParaRPr lang="en-US" b="1" dirty="0"/>
          </a:p>
        </p:txBody>
      </p:sp>
      <p:sp>
        <p:nvSpPr>
          <p:cNvPr id="6" name="Content Placeholder 1"/>
          <p:cNvSpPr txBox="1">
            <a:spLocks/>
          </p:cNvSpPr>
          <p:nvPr/>
        </p:nvSpPr>
        <p:spPr>
          <a:xfrm>
            <a:off x="533400" y="3619502"/>
            <a:ext cx="8229600" cy="220980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GB" dirty="0" smtClean="0"/>
              <a:t>If the author’s last name is not included in the sentence, </a:t>
            </a:r>
            <a:r>
              <a:rPr lang="en-GB" dirty="0"/>
              <a:t>write both the author's last name and the date of publication in brackets. </a:t>
            </a:r>
            <a:r>
              <a:rPr lang="en-GB" dirty="0" smtClean="0"/>
              <a:t>Ex:</a:t>
            </a:r>
            <a:endParaRPr lang="en-US" dirty="0"/>
          </a:p>
        </p:txBody>
      </p:sp>
      <p:sp>
        <p:nvSpPr>
          <p:cNvPr id="7" name="Rectangle 6"/>
          <p:cNvSpPr/>
          <p:nvPr/>
        </p:nvSpPr>
        <p:spPr>
          <a:xfrm>
            <a:off x="571500" y="4876800"/>
            <a:ext cx="81534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It has been claimed (Pegler 2001) that the main considerations are...</a:t>
            </a:r>
            <a:endParaRPr lang="en-US" b="1" dirty="0"/>
          </a:p>
        </p:txBody>
      </p:sp>
    </p:spTree>
    <p:extLst>
      <p:ext uri="{BB962C8B-B14F-4D97-AF65-F5344CB8AC3E}">
        <p14:creationId xmlns:p14="http://schemas.microsoft.com/office/powerpoint/2010/main" val="28309696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38150" y="1295401"/>
            <a:ext cx="8229600" cy="2209800"/>
          </a:xfrm>
        </p:spPr>
        <p:txBody>
          <a:bodyPr/>
          <a:lstStyle/>
          <a:p>
            <a:r>
              <a:rPr lang="en-GB" dirty="0"/>
              <a:t>If you paraphrase </a:t>
            </a:r>
            <a:r>
              <a:rPr lang="en-GB" dirty="0" smtClean="0"/>
              <a:t>an argument </a:t>
            </a:r>
            <a:r>
              <a:rPr lang="en-GB" dirty="0"/>
              <a:t>or </a:t>
            </a:r>
            <a:r>
              <a:rPr lang="en-GB" dirty="0" smtClean="0"/>
              <a:t>idea </a:t>
            </a:r>
            <a:r>
              <a:rPr lang="en-GB" dirty="0"/>
              <a:t>from a source you should also include the page </a:t>
            </a:r>
            <a:r>
              <a:rPr lang="en-GB" dirty="0" smtClean="0"/>
              <a:t>number. Ex:</a:t>
            </a:r>
            <a:endParaRPr lang="en-US" dirty="0"/>
          </a:p>
        </p:txBody>
      </p:sp>
      <p:sp>
        <p:nvSpPr>
          <p:cNvPr id="3" name="Title 2"/>
          <p:cNvSpPr>
            <a:spLocks noGrp="1"/>
          </p:cNvSpPr>
          <p:nvPr>
            <p:ph type="title"/>
          </p:nvPr>
        </p:nvSpPr>
        <p:spPr>
          <a:xfrm>
            <a:off x="228600" y="76200"/>
            <a:ext cx="8763000" cy="1143000"/>
          </a:xfrm>
        </p:spPr>
        <p:txBody>
          <a:bodyPr>
            <a:normAutofit/>
          </a:bodyPr>
          <a:lstStyle/>
          <a:p>
            <a:r>
              <a:rPr lang="en-GB" u="sng" dirty="0"/>
              <a:t>Citing using the Harvard </a:t>
            </a:r>
            <a:r>
              <a:rPr lang="en-GB" u="sng" dirty="0" smtClean="0"/>
              <a:t>Style </a:t>
            </a:r>
            <a:r>
              <a:rPr lang="en-GB" sz="1700" b="0" dirty="0" smtClean="0"/>
              <a:t>(cont’d)</a:t>
            </a:r>
            <a:endParaRPr lang="en-US" sz="17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533400" y="2667000"/>
            <a:ext cx="84582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b="1" dirty="0"/>
              <a:t>"Moreover, Diamond (</a:t>
            </a:r>
            <a:r>
              <a:rPr lang="en-US" b="1" dirty="0" smtClean="0"/>
              <a:t>2000, pp.12-24</a:t>
            </a:r>
            <a:r>
              <a:rPr lang="en-US" b="1" dirty="0"/>
              <a:t>) rejected the </a:t>
            </a:r>
            <a:r>
              <a:rPr lang="en-US" b="1" dirty="0" smtClean="0"/>
              <a:t>theory </a:t>
            </a:r>
            <a:r>
              <a:rPr lang="en-US" b="1" dirty="0"/>
              <a:t>on the grounds that it was not the topic of any Wikipedia article."</a:t>
            </a:r>
          </a:p>
        </p:txBody>
      </p:sp>
      <p:sp>
        <p:nvSpPr>
          <p:cNvPr id="6" name="Content Placeholder 1"/>
          <p:cNvSpPr txBox="1">
            <a:spLocks/>
          </p:cNvSpPr>
          <p:nvPr/>
        </p:nvSpPr>
        <p:spPr>
          <a:xfrm>
            <a:off x="419100" y="3771900"/>
            <a:ext cx="8877300" cy="220980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r>
              <a:rPr lang="en-GB" dirty="0"/>
              <a:t>Where there is no personal author, cite the organisation which produced the </a:t>
            </a:r>
            <a:r>
              <a:rPr lang="en-GB" dirty="0" smtClean="0"/>
              <a:t>publication. Ex:</a:t>
            </a:r>
            <a:endParaRPr lang="en-US" dirty="0"/>
          </a:p>
        </p:txBody>
      </p:sp>
      <p:sp>
        <p:nvSpPr>
          <p:cNvPr id="7" name="Rectangle 6"/>
          <p:cNvSpPr/>
          <p:nvPr/>
        </p:nvSpPr>
        <p:spPr>
          <a:xfrm>
            <a:off x="571500" y="4876800"/>
            <a:ext cx="84201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Health literacy is important because people have to make critical choices about their health everyday (Centres of Disease Control and Prevention 2011).</a:t>
            </a:r>
            <a:endParaRPr lang="en-US" b="1" dirty="0"/>
          </a:p>
        </p:txBody>
      </p:sp>
    </p:spTree>
    <p:extLst>
      <p:ext uri="{BB962C8B-B14F-4D97-AF65-F5344CB8AC3E}">
        <p14:creationId xmlns:p14="http://schemas.microsoft.com/office/powerpoint/2010/main" val="2454729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4825" y="1562100"/>
            <a:ext cx="8229600" cy="2209800"/>
          </a:xfrm>
        </p:spPr>
        <p:txBody>
          <a:bodyPr>
            <a:normAutofit/>
          </a:bodyPr>
          <a:lstStyle/>
          <a:p>
            <a:r>
              <a:rPr lang="en-US" dirty="0"/>
              <a:t>If the author cannot be identified use ‘Anonymous’ or ‘Anon’ and the title of the work and date of </a:t>
            </a:r>
            <a:r>
              <a:rPr lang="en-US" dirty="0" smtClean="0"/>
              <a:t>publication (if no date use </a:t>
            </a:r>
            <a:r>
              <a:rPr lang="en-US" dirty="0" err="1" smtClean="0"/>
              <a:t>n.d</a:t>
            </a:r>
            <a:r>
              <a:rPr lang="en-US" dirty="0" smtClean="0"/>
              <a:t>) </a:t>
            </a:r>
            <a:r>
              <a:rPr lang="en-US" dirty="0"/>
              <a:t>The title should be written in italics. </a:t>
            </a:r>
          </a:p>
        </p:txBody>
      </p:sp>
      <p:sp>
        <p:nvSpPr>
          <p:cNvPr id="3" name="Title 2"/>
          <p:cNvSpPr>
            <a:spLocks noGrp="1"/>
          </p:cNvSpPr>
          <p:nvPr>
            <p:ph type="title"/>
          </p:nvPr>
        </p:nvSpPr>
        <p:spPr>
          <a:xfrm>
            <a:off x="228600" y="76200"/>
            <a:ext cx="8763000" cy="1143000"/>
          </a:xfrm>
        </p:spPr>
        <p:txBody>
          <a:bodyPr>
            <a:normAutofit/>
          </a:bodyPr>
          <a:lstStyle/>
          <a:p>
            <a:r>
              <a:rPr lang="en-GB" u="sng" dirty="0"/>
              <a:t>Citing using the Harvard </a:t>
            </a:r>
            <a:r>
              <a:rPr lang="en-GB" u="sng" dirty="0" smtClean="0"/>
              <a:t>Style </a:t>
            </a:r>
            <a:r>
              <a:rPr lang="en-GB" sz="1700" b="0" dirty="0" smtClean="0"/>
              <a:t>(cont’d)</a:t>
            </a:r>
            <a:endParaRPr lang="en-US" sz="17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571500" y="4038600"/>
            <a:ext cx="81153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200" b="1" dirty="0"/>
              <a:t>Marketing strategy (Anon., </a:t>
            </a:r>
            <a:r>
              <a:rPr lang="en-GB" sz="2200" b="1" dirty="0" smtClean="0"/>
              <a:t>n.d)</a:t>
            </a:r>
            <a:endParaRPr lang="en-GB" sz="2200" b="1" dirty="0"/>
          </a:p>
        </p:txBody>
      </p:sp>
    </p:spTree>
    <p:extLst>
      <p:ext uri="{BB962C8B-B14F-4D97-AF65-F5344CB8AC3E}">
        <p14:creationId xmlns:p14="http://schemas.microsoft.com/office/powerpoint/2010/main" val="34491093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686800" cy="3762375"/>
          </a:xfrm>
        </p:spPr>
        <p:txBody>
          <a:bodyPr/>
          <a:lstStyle/>
          <a:p>
            <a:r>
              <a:rPr lang="en-GB" dirty="0"/>
              <a:t>When two authors have written the source, include both their last names in your </a:t>
            </a:r>
            <a:r>
              <a:rPr lang="en-GB" dirty="0" smtClean="0"/>
              <a:t>citation. Ex:</a:t>
            </a:r>
            <a:endParaRPr lang="en-US" dirty="0"/>
          </a:p>
        </p:txBody>
      </p:sp>
      <p:sp>
        <p:nvSpPr>
          <p:cNvPr id="3" name="Title 2"/>
          <p:cNvSpPr>
            <a:spLocks noGrp="1"/>
          </p:cNvSpPr>
          <p:nvPr>
            <p:ph type="title"/>
          </p:nvPr>
        </p:nvSpPr>
        <p:spPr>
          <a:xfrm>
            <a:off x="0" y="76200"/>
            <a:ext cx="9144000" cy="1143000"/>
          </a:xfrm>
        </p:spPr>
        <p:txBody>
          <a:bodyPr>
            <a:normAutofit/>
          </a:bodyPr>
          <a:lstStyle/>
          <a:p>
            <a:r>
              <a:rPr lang="en-GB" sz="3700" dirty="0" smtClean="0"/>
              <a:t>2.4  </a:t>
            </a:r>
            <a:r>
              <a:rPr lang="en-GB" sz="3700" u="sng" dirty="0" smtClean="0"/>
              <a:t>Citing </a:t>
            </a:r>
            <a:r>
              <a:rPr lang="en-GB" sz="3700" u="sng" dirty="0"/>
              <a:t>using the Harvard </a:t>
            </a:r>
            <a:r>
              <a:rPr lang="en-GB" sz="3700" u="sng" dirty="0" smtClean="0"/>
              <a:t>Style </a:t>
            </a:r>
            <a:r>
              <a:rPr lang="en-GB" sz="1700" b="0" dirty="0" smtClean="0"/>
              <a:t>(cont’d)</a:t>
            </a:r>
            <a:endParaRPr lang="en-US" sz="17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2409825" y="3581400"/>
            <a:ext cx="3717036"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(White and Brown 2004)</a:t>
            </a:r>
            <a:br>
              <a:rPr lang="en-GB" b="1" dirty="0" smtClean="0"/>
            </a:br>
            <a:r>
              <a:rPr lang="en-GB" b="1" dirty="0" smtClean="0"/>
              <a:t/>
            </a:r>
            <a:br>
              <a:rPr lang="en-GB" b="1" dirty="0" smtClean="0"/>
            </a:br>
            <a:r>
              <a:rPr lang="en-GB" b="1" dirty="0" smtClean="0"/>
              <a:t>                      or</a:t>
            </a:r>
            <a:br>
              <a:rPr lang="en-GB" b="1" dirty="0" smtClean="0"/>
            </a:br>
            <a:r>
              <a:rPr lang="en-GB" b="1" dirty="0" smtClean="0"/>
              <a:t/>
            </a:r>
            <a:br>
              <a:rPr lang="en-GB" b="1" dirty="0" smtClean="0"/>
            </a:br>
            <a:r>
              <a:rPr lang="en-GB" b="1" dirty="0" smtClean="0"/>
              <a:t>White and Brown (2004).</a:t>
            </a:r>
            <a:endParaRPr lang="en-GB" b="1" dirty="0"/>
          </a:p>
        </p:txBody>
      </p:sp>
      <p:sp>
        <p:nvSpPr>
          <p:cNvPr id="6" name="TextBox 5"/>
          <p:cNvSpPr txBox="1"/>
          <p:nvPr/>
        </p:nvSpPr>
        <p:spPr>
          <a:xfrm>
            <a:off x="657225" y="1143000"/>
            <a:ext cx="3505200" cy="430887"/>
          </a:xfrm>
          <a:prstGeom prst="rect">
            <a:avLst/>
          </a:prstGeom>
          <a:noFill/>
        </p:spPr>
        <p:txBody>
          <a:bodyPr wrap="square" rtlCol="0">
            <a:spAutoFit/>
          </a:bodyPr>
          <a:lstStyle/>
          <a:p>
            <a:r>
              <a:rPr lang="en-US" sz="2200" b="1" u="sng" dirty="0" smtClean="0"/>
              <a:t>Multiple Authors</a:t>
            </a:r>
            <a:endParaRPr lang="en-US" sz="2200" b="1" u="sng" dirty="0"/>
          </a:p>
        </p:txBody>
      </p:sp>
    </p:spTree>
    <p:extLst>
      <p:ext uri="{BB962C8B-B14F-4D97-AF65-F5344CB8AC3E}">
        <p14:creationId xmlns:p14="http://schemas.microsoft.com/office/powerpoint/2010/main" val="1511828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686800" cy="3762375"/>
          </a:xfrm>
        </p:spPr>
        <p:txBody>
          <a:bodyPr/>
          <a:lstStyle/>
          <a:p>
            <a:r>
              <a:rPr lang="en-GB" dirty="0"/>
              <a:t>When there are </a:t>
            </a:r>
            <a:r>
              <a:rPr lang="en-GB" b="1" dirty="0"/>
              <a:t>three or more</a:t>
            </a:r>
            <a:r>
              <a:rPr lang="en-GB" dirty="0"/>
              <a:t> authors write the last name of the first author, followed by </a:t>
            </a:r>
            <a:r>
              <a:rPr lang="en-GB" b="1" dirty="0"/>
              <a:t>et al.</a:t>
            </a:r>
            <a:r>
              <a:rPr lang="en-GB" dirty="0"/>
              <a:t> whenever you cite the </a:t>
            </a:r>
            <a:r>
              <a:rPr lang="en-GB" dirty="0" smtClean="0"/>
              <a:t>source. Ex:</a:t>
            </a:r>
            <a:endParaRPr lang="en-US"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3045523" y="3657600"/>
            <a:ext cx="2486025"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(Smith et al. (2001))</a:t>
            </a:r>
            <a:br>
              <a:rPr lang="en-GB" b="1" dirty="0" smtClean="0"/>
            </a:br>
            <a:r>
              <a:rPr lang="en-GB" b="1" dirty="0" smtClean="0"/>
              <a:t/>
            </a:r>
            <a:br>
              <a:rPr lang="en-GB" b="1" dirty="0" smtClean="0"/>
            </a:br>
            <a:r>
              <a:rPr lang="en-GB" b="1" dirty="0" smtClean="0"/>
              <a:t>              or</a:t>
            </a:r>
            <a:br>
              <a:rPr lang="en-GB" b="1" dirty="0" smtClean="0"/>
            </a:br>
            <a:r>
              <a:rPr lang="en-GB" b="1" dirty="0" smtClean="0"/>
              <a:t/>
            </a:r>
            <a:br>
              <a:rPr lang="en-GB" b="1" dirty="0" smtClean="0"/>
            </a:br>
            <a:r>
              <a:rPr lang="en-GB" b="1" dirty="0" smtClean="0"/>
              <a:t>(Smith et al. 2001)</a:t>
            </a:r>
            <a:endParaRPr lang="en-GB" b="1" dirty="0"/>
          </a:p>
        </p:txBody>
      </p:sp>
      <p:sp>
        <p:nvSpPr>
          <p:cNvPr id="6" name="TextBox 5"/>
          <p:cNvSpPr txBox="1"/>
          <p:nvPr/>
        </p:nvSpPr>
        <p:spPr>
          <a:xfrm>
            <a:off x="657225" y="1143000"/>
            <a:ext cx="3505200" cy="430887"/>
          </a:xfrm>
          <a:prstGeom prst="rect">
            <a:avLst/>
          </a:prstGeom>
          <a:noFill/>
        </p:spPr>
        <p:txBody>
          <a:bodyPr wrap="square" rtlCol="0">
            <a:spAutoFit/>
          </a:bodyPr>
          <a:lstStyle/>
          <a:p>
            <a:r>
              <a:rPr lang="en-US" sz="2200" b="1" u="sng" dirty="0" smtClean="0"/>
              <a:t>Multiple Authors</a:t>
            </a:r>
            <a:endParaRPr lang="en-US" sz="2200" b="1" u="sng" dirty="0"/>
          </a:p>
        </p:txBody>
      </p:sp>
      <p:sp>
        <p:nvSpPr>
          <p:cNvPr id="7" name="Title 2"/>
          <p:cNvSpPr>
            <a:spLocks noGrp="1"/>
          </p:cNvSpPr>
          <p:nvPr>
            <p:ph type="title"/>
          </p:nvPr>
        </p:nvSpPr>
        <p:spPr>
          <a:xfrm>
            <a:off x="228600" y="76200"/>
            <a:ext cx="8915400" cy="1143000"/>
          </a:xfrm>
        </p:spPr>
        <p:txBody>
          <a:bodyPr>
            <a:normAutofit/>
          </a:bodyPr>
          <a:lstStyle/>
          <a:p>
            <a:r>
              <a:rPr lang="en-GB" sz="3700" dirty="0" smtClean="0"/>
              <a:t>2.4  </a:t>
            </a:r>
            <a:r>
              <a:rPr lang="en-GB" sz="3700" u="sng" dirty="0" smtClean="0"/>
              <a:t>Citing </a:t>
            </a:r>
            <a:r>
              <a:rPr lang="en-GB" sz="3700" u="sng" dirty="0"/>
              <a:t>using the Harvard </a:t>
            </a:r>
            <a:r>
              <a:rPr lang="en-GB" sz="3700" u="sng" dirty="0" smtClean="0"/>
              <a:t>Style </a:t>
            </a:r>
            <a:r>
              <a:rPr lang="en-GB" sz="1700" b="0" dirty="0" smtClean="0"/>
              <a:t>(cont’d)</a:t>
            </a:r>
            <a:endParaRPr lang="en-US" sz="1700" b="0" dirty="0"/>
          </a:p>
        </p:txBody>
      </p:sp>
    </p:spTree>
    <p:extLst>
      <p:ext uri="{BB962C8B-B14F-4D97-AF65-F5344CB8AC3E}">
        <p14:creationId xmlns:p14="http://schemas.microsoft.com/office/powerpoint/2010/main" val="126026512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05000"/>
            <a:ext cx="8686800" cy="3762375"/>
          </a:xfrm>
        </p:spPr>
        <p:txBody>
          <a:bodyPr/>
          <a:lstStyle/>
          <a:p>
            <a:r>
              <a:rPr lang="en-GB" dirty="0"/>
              <a:t>Sometimes you may find the information you are discussing has been written in several different sources. In this case cite them all in one set of </a:t>
            </a:r>
            <a:r>
              <a:rPr lang="en-GB" dirty="0" smtClean="0"/>
              <a:t>brackets. Ex:</a:t>
            </a:r>
            <a:endParaRPr lang="en-US"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762001" y="3886200"/>
            <a:ext cx="8077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b="1" dirty="0" smtClean="0"/>
              <a:t>(Midgley 1994; Gandelsonas 2002; UNCHS 1996)</a:t>
            </a:r>
            <a:endParaRPr lang="en-GB" b="1" dirty="0"/>
          </a:p>
        </p:txBody>
      </p:sp>
      <p:sp>
        <p:nvSpPr>
          <p:cNvPr id="6" name="TextBox 5"/>
          <p:cNvSpPr txBox="1"/>
          <p:nvPr/>
        </p:nvSpPr>
        <p:spPr>
          <a:xfrm>
            <a:off x="657225" y="1143000"/>
            <a:ext cx="3505200" cy="430887"/>
          </a:xfrm>
          <a:prstGeom prst="rect">
            <a:avLst/>
          </a:prstGeom>
          <a:noFill/>
        </p:spPr>
        <p:txBody>
          <a:bodyPr wrap="square" rtlCol="0">
            <a:spAutoFit/>
          </a:bodyPr>
          <a:lstStyle/>
          <a:p>
            <a:r>
              <a:rPr lang="en-US" sz="2200" b="1" u="sng" dirty="0" smtClean="0"/>
              <a:t>Multiple Authors</a:t>
            </a:r>
            <a:endParaRPr lang="en-US" sz="2200" b="1" u="sng" dirty="0"/>
          </a:p>
        </p:txBody>
      </p:sp>
      <p:sp>
        <p:nvSpPr>
          <p:cNvPr id="7" name="Title 2"/>
          <p:cNvSpPr>
            <a:spLocks noGrp="1"/>
          </p:cNvSpPr>
          <p:nvPr>
            <p:ph type="title"/>
          </p:nvPr>
        </p:nvSpPr>
        <p:spPr>
          <a:xfrm>
            <a:off x="228600" y="76200"/>
            <a:ext cx="8763000" cy="1143000"/>
          </a:xfrm>
        </p:spPr>
        <p:txBody>
          <a:bodyPr>
            <a:normAutofit/>
          </a:bodyPr>
          <a:lstStyle/>
          <a:p>
            <a:r>
              <a:rPr lang="en-GB" sz="3700" dirty="0" smtClean="0"/>
              <a:t>2.4  </a:t>
            </a:r>
            <a:r>
              <a:rPr lang="en-GB" sz="3700" u="sng" dirty="0" smtClean="0"/>
              <a:t>Citing </a:t>
            </a:r>
            <a:r>
              <a:rPr lang="en-GB" sz="3700" u="sng" dirty="0"/>
              <a:t>using the Harvard </a:t>
            </a:r>
            <a:r>
              <a:rPr lang="en-GB" sz="3700" u="sng" dirty="0" smtClean="0"/>
              <a:t>Style </a:t>
            </a:r>
            <a:r>
              <a:rPr lang="en-GB" sz="1700" b="0" dirty="0" smtClean="0"/>
              <a:t>(cont’d)</a:t>
            </a:r>
            <a:endParaRPr lang="en-US" sz="1700" b="0" dirty="0"/>
          </a:p>
        </p:txBody>
      </p:sp>
    </p:spTree>
    <p:extLst>
      <p:ext uri="{BB962C8B-B14F-4D97-AF65-F5344CB8AC3E}">
        <p14:creationId xmlns:p14="http://schemas.microsoft.com/office/powerpoint/2010/main" val="6789502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4800600"/>
          </a:xfrm>
        </p:spPr>
        <p:txBody>
          <a:bodyPr>
            <a:normAutofit fontScale="92500" lnSpcReduction="20000"/>
          </a:bodyPr>
          <a:lstStyle/>
          <a:p>
            <a:pPr marL="109728" indent="0">
              <a:buNone/>
            </a:pPr>
            <a:r>
              <a:rPr lang="en-GB" b="1" u="sng" dirty="0" smtClean="0">
                <a:solidFill>
                  <a:srgbClr val="FF0000"/>
                </a:solidFill>
              </a:rPr>
              <a:t>When </a:t>
            </a:r>
            <a:r>
              <a:rPr lang="en-GB" b="1" u="sng" dirty="0">
                <a:solidFill>
                  <a:srgbClr val="FF0000"/>
                </a:solidFill>
              </a:rPr>
              <a:t>to </a:t>
            </a:r>
            <a:r>
              <a:rPr lang="en-GB" b="1" u="sng" dirty="0" smtClean="0">
                <a:solidFill>
                  <a:srgbClr val="FF0000"/>
                </a:solidFill>
              </a:rPr>
              <a:t>quote</a:t>
            </a:r>
          </a:p>
          <a:p>
            <a:pPr marL="109728" indent="0">
              <a:buNone/>
            </a:pPr>
            <a:endParaRPr lang="en-GB" u="sng" dirty="0"/>
          </a:p>
          <a:p>
            <a:r>
              <a:rPr lang="en-GB" dirty="0"/>
              <a:t>It is usually best to paraphrase or summarise information from other sources rather than to directly quote it, as this demonstrates your understanding of the information and your ability to apply it to your own work. </a:t>
            </a:r>
            <a:endParaRPr lang="en-GB" dirty="0" smtClean="0"/>
          </a:p>
          <a:p>
            <a:pPr marL="109728" indent="0">
              <a:buNone/>
            </a:pPr>
            <a:endParaRPr lang="en-GB" dirty="0"/>
          </a:p>
          <a:p>
            <a:r>
              <a:rPr lang="en-GB" dirty="0"/>
              <a:t>It may be more appropriate to quote directly from the text if:</a:t>
            </a:r>
          </a:p>
          <a:p>
            <a:pPr marL="914400" indent="-252413">
              <a:buFont typeface="Courier New" pitchFamily="49" charset="0"/>
              <a:buChar char="o"/>
            </a:pPr>
            <a:r>
              <a:rPr lang="en-GB" b="1" dirty="0">
                <a:solidFill>
                  <a:schemeClr val="bg2">
                    <a:lumMod val="50000"/>
                  </a:schemeClr>
                </a:solidFill>
              </a:rPr>
              <a:t>the phrase is unusual and would have less impact if paraphrased </a:t>
            </a:r>
          </a:p>
          <a:p>
            <a:pPr marL="914400" indent="-252413">
              <a:buFont typeface="Courier New" pitchFamily="49" charset="0"/>
              <a:buChar char="o"/>
            </a:pPr>
            <a:r>
              <a:rPr lang="en-GB" b="1" dirty="0">
                <a:solidFill>
                  <a:schemeClr val="bg2">
                    <a:lumMod val="50000"/>
                  </a:schemeClr>
                </a:solidFill>
              </a:rPr>
              <a:t>you want to use the quote to demonstrate or support your argument</a:t>
            </a:r>
          </a:p>
          <a:p>
            <a:endParaRPr lang="en-US" dirty="0"/>
          </a:p>
        </p:txBody>
      </p:sp>
      <p:sp>
        <p:nvSpPr>
          <p:cNvPr id="3" name="Title 2"/>
          <p:cNvSpPr>
            <a:spLocks noGrp="1"/>
          </p:cNvSpPr>
          <p:nvPr>
            <p:ph type="title"/>
          </p:nvPr>
        </p:nvSpPr>
        <p:spPr>
          <a:xfrm>
            <a:off x="381000" y="152400"/>
            <a:ext cx="8229600" cy="1143000"/>
          </a:xfrm>
        </p:spPr>
        <p:txBody>
          <a:bodyPr/>
          <a:lstStyle/>
          <a:p>
            <a:r>
              <a:rPr lang="en-GB" dirty="0" smtClean="0"/>
              <a:t>3.  </a:t>
            </a:r>
            <a:r>
              <a:rPr lang="en-GB" u="sng" dirty="0" smtClean="0"/>
              <a:t>Quotations</a:t>
            </a:r>
            <a:endParaRPr lang="en-US" u="sng" dirty="0"/>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18766123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25000" lnSpcReduction="20000"/>
          </a:bodyPr>
          <a:lstStyle/>
          <a:p>
            <a:pPr marL="109728" indent="0">
              <a:buClr>
                <a:schemeClr val="bg2">
                  <a:lumMod val="50000"/>
                </a:schemeClr>
              </a:buClr>
              <a:buSzPct val="100000"/>
              <a:buNone/>
            </a:pPr>
            <a:r>
              <a:rPr lang="en-US" sz="7200" dirty="0" smtClean="0">
                <a:solidFill>
                  <a:schemeClr val="bg2">
                    <a:lumMod val="50000"/>
                  </a:schemeClr>
                </a:solidFill>
              </a:rPr>
              <a:t>1. </a:t>
            </a:r>
            <a:r>
              <a:rPr lang="en-US" sz="7200" dirty="0" smtClean="0"/>
              <a:t>Aims </a:t>
            </a:r>
            <a:r>
              <a:rPr lang="en-US" sz="7200" dirty="0"/>
              <a:t>of this </a:t>
            </a:r>
            <a:r>
              <a:rPr lang="en-US" sz="7200" dirty="0" smtClean="0"/>
              <a:t>tutorial</a:t>
            </a:r>
          </a:p>
          <a:p>
            <a:pPr marL="109728" indent="0">
              <a:buClr>
                <a:schemeClr val="bg2">
                  <a:lumMod val="50000"/>
                </a:schemeClr>
              </a:buClr>
              <a:buSzPct val="100000"/>
              <a:buNone/>
            </a:pPr>
            <a:r>
              <a:rPr lang="en-US" sz="7200" dirty="0" smtClean="0">
                <a:solidFill>
                  <a:schemeClr val="bg2">
                    <a:lumMod val="50000"/>
                  </a:schemeClr>
                </a:solidFill>
              </a:rPr>
              <a:t>2. </a:t>
            </a:r>
            <a:r>
              <a:rPr lang="en-US" sz="7200" b="1" u="sng" dirty="0" smtClean="0"/>
              <a:t>What </a:t>
            </a:r>
            <a:r>
              <a:rPr lang="en-US" sz="7200" b="1" u="sng" dirty="0"/>
              <a:t>is citing and referencing</a:t>
            </a:r>
            <a:r>
              <a:rPr lang="en-US" sz="7200" dirty="0" smtClean="0"/>
              <a:t>?</a:t>
            </a:r>
            <a:r>
              <a:rPr lang="en-US" sz="7200" dirty="0"/>
              <a:t> An </a:t>
            </a:r>
            <a:r>
              <a:rPr lang="en-US" sz="7200" dirty="0" smtClean="0"/>
              <a:t>example</a:t>
            </a:r>
          </a:p>
          <a:p>
            <a:pPr marL="109728" indent="0">
              <a:buClr>
                <a:schemeClr val="bg2">
                  <a:lumMod val="50000"/>
                </a:schemeClr>
              </a:buClr>
              <a:buSzPct val="100000"/>
              <a:buNone/>
            </a:pPr>
            <a:r>
              <a:rPr lang="en-US" sz="7200" dirty="0" smtClean="0"/>
              <a:t>    </a:t>
            </a:r>
            <a:r>
              <a:rPr lang="en-US" sz="7200" b="1" dirty="0" smtClean="0">
                <a:solidFill>
                  <a:schemeClr val="bg2">
                    <a:lumMod val="50000"/>
                  </a:schemeClr>
                </a:solidFill>
              </a:rPr>
              <a:t>2.1</a:t>
            </a:r>
            <a:r>
              <a:rPr lang="en-US" sz="7200" dirty="0" smtClean="0"/>
              <a:t> Why </a:t>
            </a:r>
            <a:r>
              <a:rPr lang="en-US" sz="7200" dirty="0"/>
              <a:t>is it important to cite </a:t>
            </a:r>
            <a:r>
              <a:rPr lang="en-US" sz="7200" dirty="0" smtClean="0"/>
              <a:t>references?</a:t>
            </a:r>
          </a:p>
          <a:p>
            <a:pPr marL="109728" indent="0">
              <a:buClr>
                <a:schemeClr val="bg2">
                  <a:lumMod val="50000"/>
                </a:schemeClr>
              </a:buClr>
              <a:buSzPct val="100000"/>
              <a:buNone/>
            </a:pPr>
            <a:r>
              <a:rPr lang="en-US" sz="7200" dirty="0" smtClean="0"/>
              <a:t>    </a:t>
            </a:r>
            <a:r>
              <a:rPr lang="en-US" sz="7200" b="1" dirty="0" smtClean="0">
                <a:solidFill>
                  <a:schemeClr val="bg2">
                    <a:lumMod val="50000"/>
                  </a:schemeClr>
                </a:solidFill>
              </a:rPr>
              <a:t>2.2</a:t>
            </a:r>
            <a:r>
              <a:rPr lang="en-US" sz="7200" dirty="0" smtClean="0"/>
              <a:t> When </a:t>
            </a:r>
            <a:r>
              <a:rPr lang="en-US" sz="7200" dirty="0"/>
              <a:t>should I </a:t>
            </a:r>
            <a:r>
              <a:rPr lang="en-US" sz="7200" dirty="0" smtClean="0"/>
              <a:t>cite?</a:t>
            </a:r>
          </a:p>
          <a:p>
            <a:pPr marL="109728" indent="0">
              <a:buClr>
                <a:schemeClr val="bg2">
                  <a:lumMod val="50000"/>
                </a:schemeClr>
              </a:buClr>
              <a:buSzPct val="100000"/>
              <a:buNone/>
            </a:pPr>
            <a:r>
              <a:rPr lang="en-US" sz="7200" dirty="0" smtClean="0"/>
              <a:t>    </a:t>
            </a:r>
            <a:r>
              <a:rPr lang="en-US" sz="7200" b="1" dirty="0" smtClean="0">
                <a:solidFill>
                  <a:schemeClr val="bg2">
                    <a:lumMod val="50000"/>
                  </a:schemeClr>
                </a:solidFill>
              </a:rPr>
              <a:t>2.3</a:t>
            </a:r>
            <a:r>
              <a:rPr lang="en-US" sz="7200" dirty="0" smtClean="0"/>
              <a:t> Citing </a:t>
            </a:r>
            <a:r>
              <a:rPr lang="en-US" sz="7200" dirty="0"/>
              <a:t>using the Harvard </a:t>
            </a:r>
            <a:r>
              <a:rPr lang="en-US" sz="7200" dirty="0" smtClean="0"/>
              <a:t>Style</a:t>
            </a:r>
          </a:p>
          <a:p>
            <a:pPr marL="109728" indent="0">
              <a:buClr>
                <a:schemeClr val="bg2">
                  <a:lumMod val="50000"/>
                </a:schemeClr>
              </a:buClr>
              <a:buSzPct val="100000"/>
              <a:buNone/>
            </a:pPr>
            <a:r>
              <a:rPr lang="en-US" sz="7200" dirty="0" smtClean="0"/>
              <a:t>    </a:t>
            </a:r>
            <a:r>
              <a:rPr lang="en-US" sz="7200" b="1" dirty="0" smtClean="0">
                <a:solidFill>
                  <a:schemeClr val="bg2">
                    <a:lumMod val="50000"/>
                  </a:schemeClr>
                </a:solidFill>
              </a:rPr>
              <a:t>2.4</a:t>
            </a:r>
            <a:r>
              <a:rPr lang="en-US" sz="7200" dirty="0" smtClean="0"/>
              <a:t> Citing for Multiple </a:t>
            </a:r>
            <a:r>
              <a:rPr lang="en-US" sz="7200" dirty="0"/>
              <a:t>authors</a:t>
            </a:r>
          </a:p>
          <a:p>
            <a:pPr marL="109728" indent="0">
              <a:buClr>
                <a:schemeClr val="bg2">
                  <a:lumMod val="50000"/>
                </a:schemeClr>
              </a:buClr>
              <a:buSzPct val="100000"/>
              <a:buNone/>
            </a:pPr>
            <a:r>
              <a:rPr lang="en-US" sz="7200" b="1" dirty="0" smtClean="0">
                <a:solidFill>
                  <a:schemeClr val="bg2">
                    <a:lumMod val="50000"/>
                  </a:schemeClr>
                </a:solidFill>
              </a:rPr>
              <a:t>3. </a:t>
            </a:r>
            <a:r>
              <a:rPr lang="en-US" sz="7200" b="1" u="sng" dirty="0" smtClean="0"/>
              <a:t>Quotations </a:t>
            </a:r>
            <a:r>
              <a:rPr lang="en-US" sz="7200" b="1" dirty="0" smtClean="0"/>
              <a:t>/</a:t>
            </a:r>
            <a:r>
              <a:rPr lang="en-US" sz="7200" dirty="0" smtClean="0"/>
              <a:t>How </a:t>
            </a:r>
            <a:r>
              <a:rPr lang="en-US" sz="7200" dirty="0"/>
              <a:t>to quote</a:t>
            </a:r>
          </a:p>
          <a:p>
            <a:pPr marL="109728" indent="0">
              <a:buClr>
                <a:schemeClr val="bg2">
                  <a:lumMod val="50000"/>
                </a:schemeClr>
              </a:buClr>
              <a:buSzPct val="100000"/>
              <a:buNone/>
            </a:pPr>
            <a:r>
              <a:rPr lang="en-US" sz="7200" b="1" dirty="0" smtClean="0">
                <a:solidFill>
                  <a:schemeClr val="bg2">
                    <a:lumMod val="50000"/>
                  </a:schemeClr>
                </a:solidFill>
              </a:rPr>
              <a:t>4. </a:t>
            </a:r>
            <a:r>
              <a:rPr lang="en-US" sz="7200" b="1" u="sng" dirty="0" smtClean="0"/>
              <a:t>List </a:t>
            </a:r>
            <a:r>
              <a:rPr lang="en-US" sz="7200" b="1" u="sng" dirty="0"/>
              <a:t>of references</a:t>
            </a:r>
          </a:p>
          <a:p>
            <a:pPr marL="338138" indent="0">
              <a:buClr>
                <a:schemeClr val="bg2">
                  <a:lumMod val="50000"/>
                </a:schemeClr>
              </a:buClr>
              <a:buSzPct val="100000"/>
              <a:buNone/>
            </a:pPr>
            <a:r>
              <a:rPr lang="en-US" sz="7200" b="1" dirty="0" smtClean="0">
                <a:solidFill>
                  <a:schemeClr val="bg2">
                    <a:lumMod val="50000"/>
                  </a:schemeClr>
                </a:solidFill>
              </a:rPr>
              <a:t>4.1</a:t>
            </a:r>
            <a:r>
              <a:rPr lang="en-US" sz="7200" dirty="0" smtClean="0"/>
              <a:t> Book</a:t>
            </a:r>
            <a:endParaRPr lang="en-US" sz="7200" dirty="0"/>
          </a:p>
          <a:p>
            <a:pPr marL="338138" indent="0">
              <a:buClr>
                <a:schemeClr val="bg2">
                  <a:lumMod val="50000"/>
                </a:schemeClr>
              </a:buClr>
              <a:buSzPct val="100000"/>
              <a:buNone/>
            </a:pPr>
            <a:r>
              <a:rPr lang="en-US" sz="7200" b="1" dirty="0" smtClean="0">
                <a:solidFill>
                  <a:schemeClr val="bg2">
                    <a:lumMod val="50000"/>
                  </a:schemeClr>
                </a:solidFill>
              </a:rPr>
              <a:t>4.2</a:t>
            </a:r>
            <a:r>
              <a:rPr lang="en-US" sz="7200" dirty="0" smtClean="0"/>
              <a:t> Chapter </a:t>
            </a:r>
            <a:r>
              <a:rPr lang="en-US" sz="7200" dirty="0"/>
              <a:t>in an edited book</a:t>
            </a:r>
          </a:p>
          <a:p>
            <a:pPr marL="338138" indent="0">
              <a:buClr>
                <a:schemeClr val="bg2">
                  <a:lumMod val="50000"/>
                </a:schemeClr>
              </a:buClr>
              <a:buSzPct val="100000"/>
              <a:buNone/>
            </a:pPr>
            <a:r>
              <a:rPr lang="en-US" sz="7200" b="1" dirty="0" smtClean="0">
                <a:solidFill>
                  <a:schemeClr val="bg2">
                    <a:lumMod val="50000"/>
                  </a:schemeClr>
                </a:solidFill>
              </a:rPr>
              <a:t>4.3</a:t>
            </a:r>
            <a:r>
              <a:rPr lang="en-US" sz="7200" dirty="0" smtClean="0"/>
              <a:t> Journal </a:t>
            </a:r>
            <a:r>
              <a:rPr lang="en-US" sz="7200" dirty="0"/>
              <a:t>article</a:t>
            </a:r>
          </a:p>
          <a:p>
            <a:pPr marL="338138" indent="0">
              <a:buClr>
                <a:schemeClr val="bg2">
                  <a:lumMod val="50000"/>
                </a:schemeClr>
              </a:buClr>
              <a:buSzPct val="100000"/>
              <a:buNone/>
            </a:pPr>
            <a:r>
              <a:rPr lang="en-US" sz="7200" b="1" dirty="0" smtClean="0">
                <a:solidFill>
                  <a:schemeClr val="bg2">
                    <a:lumMod val="50000"/>
                  </a:schemeClr>
                </a:solidFill>
              </a:rPr>
              <a:t>4.4</a:t>
            </a:r>
            <a:r>
              <a:rPr lang="en-US" sz="7200" dirty="0" smtClean="0"/>
              <a:t> Electronic </a:t>
            </a:r>
            <a:r>
              <a:rPr lang="en-US" sz="7200" dirty="0"/>
              <a:t>journal article</a:t>
            </a:r>
          </a:p>
          <a:p>
            <a:pPr marL="338138" indent="0">
              <a:buClr>
                <a:schemeClr val="bg2">
                  <a:lumMod val="50000"/>
                </a:schemeClr>
              </a:buClr>
              <a:buSzPct val="100000"/>
              <a:buNone/>
            </a:pPr>
            <a:r>
              <a:rPr lang="en-US" sz="7200" b="1" dirty="0" smtClean="0">
                <a:solidFill>
                  <a:schemeClr val="bg2">
                    <a:lumMod val="50000"/>
                  </a:schemeClr>
                </a:solidFill>
              </a:rPr>
              <a:t>4.5</a:t>
            </a:r>
            <a:r>
              <a:rPr lang="en-US" sz="7200" dirty="0" smtClean="0"/>
              <a:t> Web </a:t>
            </a:r>
            <a:r>
              <a:rPr lang="en-US" sz="7200" dirty="0"/>
              <a:t>document</a:t>
            </a:r>
          </a:p>
          <a:p>
            <a:pPr marL="109728" indent="0">
              <a:buClr>
                <a:schemeClr val="bg2">
                  <a:lumMod val="50000"/>
                </a:schemeClr>
              </a:buClr>
              <a:buSzPct val="100000"/>
              <a:buNone/>
            </a:pPr>
            <a:r>
              <a:rPr lang="en-US" sz="7200" b="1" dirty="0" smtClean="0">
                <a:solidFill>
                  <a:schemeClr val="bg2">
                    <a:lumMod val="50000"/>
                  </a:schemeClr>
                </a:solidFill>
              </a:rPr>
              <a:t>5. </a:t>
            </a:r>
            <a:r>
              <a:rPr lang="en-US" sz="7200" b="1" u="sng" dirty="0" smtClean="0"/>
              <a:t>Words </a:t>
            </a:r>
            <a:r>
              <a:rPr lang="en-US" sz="7200" b="1" u="sng" dirty="0"/>
              <a:t>of advice</a:t>
            </a:r>
          </a:p>
          <a:p>
            <a:pPr marL="109728" indent="0">
              <a:buNone/>
            </a:pPr>
            <a:endParaRPr lang="en-US" dirty="0"/>
          </a:p>
          <a:p>
            <a:endParaRPr lang="en-US" dirty="0"/>
          </a:p>
        </p:txBody>
      </p:sp>
      <p:sp>
        <p:nvSpPr>
          <p:cNvPr id="2" name="Title 1"/>
          <p:cNvSpPr>
            <a:spLocks noGrp="1"/>
          </p:cNvSpPr>
          <p:nvPr>
            <p:ph type="title"/>
          </p:nvPr>
        </p:nvSpPr>
        <p:spPr/>
        <p:txBody>
          <a:bodyPr>
            <a:normAutofit/>
          </a:bodyPr>
          <a:lstStyle/>
          <a:p>
            <a:r>
              <a:rPr lang="en-US" sz="4400" u="sng" dirty="0" smtClean="0">
                <a:latin typeface="Times New Roman" pitchFamily="18" charset="0"/>
                <a:cs typeface="Times New Roman" pitchFamily="18" charset="0"/>
              </a:rPr>
              <a:t>Tutorial Outline</a:t>
            </a:r>
            <a:endParaRPr lang="en-US" sz="4400" u="sng" dirty="0">
              <a:latin typeface="Times New Roman" pitchFamily="18" charset="0"/>
              <a:cs typeface="Times New Roman" pitchFamily="18" charset="0"/>
            </a:endParaRPr>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374349233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371600"/>
            <a:ext cx="8229600" cy="2819400"/>
          </a:xfrm>
        </p:spPr>
        <p:txBody>
          <a:bodyPr>
            <a:normAutofit fontScale="85000" lnSpcReduction="20000"/>
          </a:bodyPr>
          <a:lstStyle/>
          <a:p>
            <a:pPr marL="109728" indent="0">
              <a:buNone/>
            </a:pPr>
            <a:r>
              <a:rPr lang="en-GB" b="1" u="sng" dirty="0">
                <a:solidFill>
                  <a:srgbClr val="FF0000"/>
                </a:solidFill>
              </a:rPr>
              <a:t>How to </a:t>
            </a:r>
            <a:r>
              <a:rPr lang="en-GB" b="1" u="sng" dirty="0" smtClean="0">
                <a:solidFill>
                  <a:srgbClr val="FF0000"/>
                </a:solidFill>
              </a:rPr>
              <a:t>quote</a:t>
            </a:r>
          </a:p>
          <a:p>
            <a:pPr marL="109728" indent="0">
              <a:buNone/>
            </a:pPr>
            <a:endParaRPr lang="en-GB" u="sng" dirty="0"/>
          </a:p>
          <a:p>
            <a:r>
              <a:rPr lang="en-GB" dirty="0"/>
              <a:t>When you are quoting another person word for word you should distinguish their words from your own writing. You must also include the page number containing the quote in the citation. </a:t>
            </a:r>
            <a:endParaRPr lang="en-GB" dirty="0" smtClean="0"/>
          </a:p>
          <a:p>
            <a:pPr marL="109728" indent="0">
              <a:buNone/>
            </a:pPr>
            <a:endParaRPr lang="en-GB" dirty="0"/>
          </a:p>
          <a:p>
            <a:pPr marL="342900" indent="0">
              <a:buNone/>
            </a:pPr>
            <a:r>
              <a:rPr lang="en-GB" dirty="0"/>
              <a:t>For a short quote, enclose the writer's words in double </a:t>
            </a:r>
            <a:r>
              <a:rPr lang="en-GB" i="1" dirty="0"/>
              <a:t>"quotation marks"</a:t>
            </a:r>
            <a:r>
              <a:rPr lang="en-GB" dirty="0"/>
              <a:t> within your </a:t>
            </a:r>
            <a:r>
              <a:rPr lang="en-GB" dirty="0" smtClean="0"/>
              <a:t>sentence. Ex:</a:t>
            </a:r>
            <a:endParaRPr lang="en-GB" dirty="0"/>
          </a:p>
        </p:txBody>
      </p:sp>
      <p:sp>
        <p:nvSpPr>
          <p:cNvPr id="3" name="Title 2"/>
          <p:cNvSpPr>
            <a:spLocks noGrp="1"/>
          </p:cNvSpPr>
          <p:nvPr>
            <p:ph type="title"/>
          </p:nvPr>
        </p:nvSpPr>
        <p:spPr>
          <a:xfrm>
            <a:off x="381000" y="152400"/>
            <a:ext cx="8229600" cy="1143000"/>
          </a:xfrm>
        </p:spPr>
        <p:txBody>
          <a:bodyPr/>
          <a:lstStyle/>
          <a:p>
            <a:r>
              <a:rPr lang="en-GB" dirty="0" smtClean="0"/>
              <a:t>3.  </a:t>
            </a:r>
            <a:r>
              <a:rPr lang="en-GB" u="sng" dirty="0" smtClean="0"/>
              <a:t>Quotations</a:t>
            </a:r>
            <a:r>
              <a:rPr lang="en-GB" b="0" dirty="0" smtClean="0"/>
              <a:t> </a:t>
            </a:r>
            <a:r>
              <a:rPr lang="en-GB" sz="1400" b="0" dirty="0" smtClean="0"/>
              <a:t>(cont’d)</a:t>
            </a:r>
            <a:endParaRPr lang="en-US" sz="1400" u="sng" dirty="0"/>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6" name="Rectangle 5"/>
          <p:cNvSpPr/>
          <p:nvPr/>
        </p:nvSpPr>
        <p:spPr>
          <a:xfrm>
            <a:off x="619125" y="4343400"/>
            <a:ext cx="8115300" cy="1447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It is </a:t>
            </a:r>
            <a:r>
              <a:rPr lang="en-US" sz="2400" dirty="0" smtClean="0"/>
              <a:t>recommended </a:t>
            </a:r>
            <a:r>
              <a:rPr lang="en-US" sz="2400" dirty="0"/>
              <a:t>that "If the passage is a single sentence or shorter then it may simply be enclosed within quotation marks".  (Creaney 1990).</a:t>
            </a:r>
          </a:p>
        </p:txBody>
      </p:sp>
    </p:spTree>
    <p:extLst>
      <p:ext uri="{BB962C8B-B14F-4D97-AF65-F5344CB8AC3E}">
        <p14:creationId xmlns:p14="http://schemas.microsoft.com/office/powerpoint/2010/main" val="299848060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73736" y="914400"/>
            <a:ext cx="8229600" cy="1905000"/>
          </a:xfrm>
        </p:spPr>
        <p:txBody>
          <a:bodyPr>
            <a:normAutofit/>
          </a:bodyPr>
          <a:lstStyle/>
          <a:p>
            <a:pPr>
              <a:buSzPct val="100000"/>
              <a:buFont typeface="Lucida Sans Unicode" pitchFamily="34" charset="0"/>
              <a:buChar char="‣"/>
            </a:pPr>
            <a:r>
              <a:rPr lang="en-GB" dirty="0" smtClean="0"/>
              <a:t>Longer </a:t>
            </a:r>
            <a:r>
              <a:rPr lang="en-GB" dirty="0"/>
              <a:t>quotes should be separated from the body of your text and indented from the left-hand margin. In this case you do not need to use quotation </a:t>
            </a:r>
            <a:r>
              <a:rPr lang="en-GB" dirty="0" smtClean="0"/>
              <a:t>marks. Ex:</a:t>
            </a:r>
            <a:endParaRPr lang="en-GB" dirty="0"/>
          </a:p>
        </p:txBody>
      </p:sp>
      <p:sp>
        <p:nvSpPr>
          <p:cNvPr id="3" name="Title 2"/>
          <p:cNvSpPr>
            <a:spLocks noGrp="1"/>
          </p:cNvSpPr>
          <p:nvPr>
            <p:ph type="title"/>
          </p:nvPr>
        </p:nvSpPr>
        <p:spPr>
          <a:xfrm>
            <a:off x="173736" y="-152400"/>
            <a:ext cx="8229600" cy="1143000"/>
          </a:xfrm>
        </p:spPr>
        <p:txBody>
          <a:bodyPr/>
          <a:lstStyle/>
          <a:p>
            <a:r>
              <a:rPr lang="en-GB" dirty="0" smtClean="0"/>
              <a:t>3.  </a:t>
            </a:r>
            <a:r>
              <a:rPr lang="en-GB" u="sng" dirty="0" smtClean="0"/>
              <a:t>Quotations</a:t>
            </a:r>
            <a:r>
              <a:rPr lang="en-GB" b="0" dirty="0" smtClean="0"/>
              <a:t> </a:t>
            </a:r>
            <a:r>
              <a:rPr lang="en-GB" sz="1400" b="0" dirty="0" smtClean="0"/>
              <a:t>(cont’d)</a:t>
            </a:r>
            <a:endParaRPr lang="en-US" sz="1400" u="sng" dirty="0"/>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6" name="Rectangle 5"/>
          <p:cNvSpPr/>
          <p:nvPr/>
        </p:nvSpPr>
        <p:spPr>
          <a:xfrm>
            <a:off x="381000" y="2895600"/>
            <a:ext cx="8610600"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FontTx/>
              <a:buNone/>
            </a:pPr>
            <a:r>
              <a:rPr lang="en-US" sz="2000" b="1" dirty="0"/>
              <a:t>According to Solomon et. al. (2006, p.177): </a:t>
            </a:r>
          </a:p>
          <a:p>
            <a:pPr>
              <a:buFontTx/>
              <a:buNone/>
            </a:pPr>
            <a:endParaRPr lang="en-US" sz="2000" b="1" dirty="0"/>
          </a:p>
          <a:p>
            <a:pPr marL="628650">
              <a:buFontTx/>
              <a:buNone/>
            </a:pPr>
            <a:r>
              <a:rPr lang="en-US" sz="2000" b="1" dirty="0" smtClean="0"/>
              <a:t>The </a:t>
            </a:r>
            <a:r>
              <a:rPr lang="en-US" sz="2000" b="1" dirty="0"/>
              <a:t>effectiveness of celebrities as communications sources often depends upon their perceived credibility. Consumers may not trust a celebrity’s motives for endorsing a product or they may question the star’s competence to evaluate the product’s claims.</a:t>
            </a:r>
          </a:p>
          <a:p>
            <a:pPr>
              <a:buFontTx/>
              <a:buNone/>
            </a:pPr>
            <a:endParaRPr lang="en-GB" sz="2000" b="1" dirty="0"/>
          </a:p>
          <a:p>
            <a:pPr>
              <a:buFontTx/>
              <a:buNone/>
            </a:pPr>
            <a:r>
              <a:rPr lang="en-GB" sz="2000" b="1" dirty="0"/>
              <a:t>Therefore ……..</a:t>
            </a:r>
            <a:endParaRPr lang="en-US" sz="2000" b="1" dirty="0"/>
          </a:p>
        </p:txBody>
      </p:sp>
    </p:spTree>
    <p:extLst>
      <p:ext uri="{BB962C8B-B14F-4D97-AF65-F5344CB8AC3E}">
        <p14:creationId xmlns:p14="http://schemas.microsoft.com/office/powerpoint/2010/main" val="413276018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295400"/>
            <a:ext cx="8229600" cy="4038600"/>
          </a:xfrm>
        </p:spPr>
        <p:txBody>
          <a:bodyPr>
            <a:normAutofit lnSpcReduction="10000"/>
          </a:bodyPr>
          <a:lstStyle/>
          <a:p>
            <a:r>
              <a:rPr lang="en-GB" dirty="0"/>
              <a:t>If you need to leave out some words from the quote replace them with ... (three dots</a:t>
            </a:r>
            <a:r>
              <a:rPr lang="en-GB" dirty="0" smtClean="0"/>
              <a:t>).</a:t>
            </a:r>
          </a:p>
          <a:p>
            <a:pPr marL="338138" indent="0">
              <a:buNone/>
            </a:pPr>
            <a:r>
              <a:rPr lang="en-GB" dirty="0" smtClean="0"/>
              <a:t>To </a:t>
            </a:r>
            <a:r>
              <a:rPr lang="en-GB" dirty="0"/>
              <a:t>insert your own words into the quote to ensure it makes grammatical sense in your work, write your words in </a:t>
            </a:r>
            <a:r>
              <a:rPr lang="en-GB" i="1" dirty="0"/>
              <a:t>[square brackets]</a:t>
            </a:r>
            <a:r>
              <a:rPr lang="en-GB" dirty="0"/>
              <a:t> to distinguish them from the author's</a:t>
            </a:r>
            <a:r>
              <a:rPr lang="en-GB" dirty="0" smtClean="0"/>
              <a:t>.</a:t>
            </a:r>
          </a:p>
          <a:p>
            <a:pPr marL="109728" indent="0">
              <a:buNone/>
            </a:pPr>
            <a:endParaRPr lang="en-GB" dirty="0"/>
          </a:p>
          <a:p>
            <a:r>
              <a:rPr lang="en-GB" dirty="0"/>
              <a:t>In both cases be careful not to alter the meaning of the quote by removing or adding too many words.</a:t>
            </a:r>
          </a:p>
        </p:txBody>
      </p:sp>
      <p:sp>
        <p:nvSpPr>
          <p:cNvPr id="3" name="Title 2"/>
          <p:cNvSpPr>
            <a:spLocks noGrp="1"/>
          </p:cNvSpPr>
          <p:nvPr>
            <p:ph type="title"/>
          </p:nvPr>
        </p:nvSpPr>
        <p:spPr>
          <a:xfrm>
            <a:off x="173736" y="-152400"/>
            <a:ext cx="8229600" cy="1143000"/>
          </a:xfrm>
        </p:spPr>
        <p:txBody>
          <a:bodyPr/>
          <a:lstStyle/>
          <a:p>
            <a:r>
              <a:rPr lang="en-GB" dirty="0" smtClean="0"/>
              <a:t>3.  </a:t>
            </a:r>
            <a:r>
              <a:rPr lang="en-GB" u="sng" dirty="0" smtClean="0"/>
              <a:t>Quotations</a:t>
            </a:r>
            <a:r>
              <a:rPr lang="en-GB" b="0" dirty="0" smtClean="0"/>
              <a:t> </a:t>
            </a:r>
            <a:r>
              <a:rPr lang="en-GB" sz="1400" b="0" dirty="0" smtClean="0"/>
              <a:t>(cont’d)</a:t>
            </a:r>
            <a:endParaRPr lang="en-US" sz="1400" u="sng" dirty="0"/>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227748493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838200"/>
            <a:ext cx="8229600" cy="2743200"/>
          </a:xfrm>
        </p:spPr>
        <p:txBody>
          <a:bodyPr>
            <a:normAutofit fontScale="85000" lnSpcReduction="20000"/>
          </a:bodyPr>
          <a:lstStyle/>
          <a:p>
            <a:r>
              <a:rPr lang="en-GB" sz="3000" b="1" u="sng" dirty="0" smtClean="0"/>
              <a:t>Secondary referencing:</a:t>
            </a:r>
          </a:p>
          <a:p>
            <a:pPr marL="342900" indent="-233363">
              <a:lnSpc>
                <a:spcPct val="90000"/>
              </a:lnSpc>
              <a:buNone/>
            </a:pPr>
            <a:r>
              <a:rPr lang="en-US" sz="2800" dirty="0" smtClean="0"/>
              <a:t>  This </a:t>
            </a:r>
            <a:r>
              <a:rPr lang="en-US" sz="2800" dirty="0"/>
              <a:t>occurs when the author of the source you are reading refers to the work of another author. – and you want to use  the work of the other author </a:t>
            </a:r>
          </a:p>
          <a:p>
            <a:pPr marL="342900" indent="0">
              <a:lnSpc>
                <a:spcPct val="90000"/>
              </a:lnSpc>
              <a:buNone/>
            </a:pPr>
            <a:r>
              <a:rPr lang="en-US" sz="2800" dirty="0" smtClean="0"/>
              <a:t>For </a:t>
            </a:r>
            <a:r>
              <a:rPr lang="en-US" sz="2800" dirty="0"/>
              <a:t>example: Clarke’s book refers to a book written by Taylor</a:t>
            </a:r>
          </a:p>
          <a:p>
            <a:pPr marL="338138" indent="0">
              <a:lnSpc>
                <a:spcPct val="90000"/>
              </a:lnSpc>
              <a:buNone/>
            </a:pPr>
            <a:r>
              <a:rPr lang="en-GB" sz="2800" dirty="0" smtClean="0"/>
              <a:t>If </a:t>
            </a:r>
            <a:r>
              <a:rPr lang="en-GB" sz="2800" dirty="0"/>
              <a:t>you can’t  locate the original work (i.e. by Taylor) and you believe that Clarke’s interpretation of Taylor’s work is reliable: </a:t>
            </a:r>
            <a:endParaRPr lang="en-US" sz="2800" dirty="0"/>
          </a:p>
          <a:p>
            <a:pPr>
              <a:lnSpc>
                <a:spcPct val="90000"/>
              </a:lnSpc>
              <a:buFontTx/>
              <a:buNone/>
            </a:pPr>
            <a:endParaRPr lang="en-US" sz="2800" dirty="0"/>
          </a:p>
          <a:p>
            <a:pPr marL="109728" indent="0">
              <a:buNone/>
            </a:pPr>
            <a:endParaRPr lang="en-GB" dirty="0" smtClean="0"/>
          </a:p>
          <a:p>
            <a:pPr marL="109728" indent="0">
              <a:buNone/>
            </a:pPr>
            <a:endParaRPr lang="en-GB" dirty="0"/>
          </a:p>
        </p:txBody>
      </p:sp>
      <p:sp>
        <p:nvSpPr>
          <p:cNvPr id="3" name="Title 2"/>
          <p:cNvSpPr>
            <a:spLocks noGrp="1"/>
          </p:cNvSpPr>
          <p:nvPr>
            <p:ph type="title"/>
          </p:nvPr>
        </p:nvSpPr>
        <p:spPr>
          <a:xfrm>
            <a:off x="173736" y="-152400"/>
            <a:ext cx="8229600" cy="1143000"/>
          </a:xfrm>
        </p:spPr>
        <p:txBody>
          <a:bodyPr/>
          <a:lstStyle/>
          <a:p>
            <a:r>
              <a:rPr lang="en-GB" dirty="0" smtClean="0"/>
              <a:t>3.  </a:t>
            </a:r>
            <a:r>
              <a:rPr lang="en-GB" u="sng" dirty="0" smtClean="0"/>
              <a:t>Quotations</a:t>
            </a:r>
            <a:r>
              <a:rPr lang="en-GB" b="0" dirty="0" smtClean="0"/>
              <a:t> </a:t>
            </a:r>
            <a:r>
              <a:rPr lang="en-GB" sz="1400" b="0" dirty="0" smtClean="0"/>
              <a:t>(cont’d)</a:t>
            </a:r>
            <a:endParaRPr lang="en-US" sz="1400" u="sng" dirty="0"/>
          </a:p>
        </p:txBody>
      </p:sp>
      <p:sp>
        <p:nvSpPr>
          <p:cNvPr id="5" name="Rectangle 4"/>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6" name="Rectangle 5"/>
          <p:cNvSpPr/>
          <p:nvPr/>
        </p:nvSpPr>
        <p:spPr>
          <a:xfrm>
            <a:off x="392811" y="3429000"/>
            <a:ext cx="8610600" cy="2438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90000"/>
              </a:lnSpc>
              <a:buFontTx/>
              <a:buNone/>
            </a:pPr>
            <a:r>
              <a:rPr lang="en-US" sz="2000" b="1" u="sng" dirty="0"/>
              <a:t>To cite</a:t>
            </a:r>
            <a:r>
              <a:rPr lang="en-US" sz="2000" b="1" dirty="0"/>
              <a:t>: </a:t>
            </a:r>
          </a:p>
          <a:p>
            <a:pPr marL="342900" indent="-342900">
              <a:lnSpc>
                <a:spcPct val="90000"/>
              </a:lnSpc>
              <a:buFont typeface="Arial" pitchFamily="34" charset="0"/>
              <a:buChar char="•"/>
            </a:pPr>
            <a:r>
              <a:rPr lang="en-US" sz="2000" b="1" dirty="0" smtClean="0"/>
              <a:t> According </a:t>
            </a:r>
            <a:r>
              <a:rPr lang="en-US" sz="2000" b="1" dirty="0"/>
              <a:t>to Taylor, cited in Clarke (2008, p.17)… </a:t>
            </a:r>
          </a:p>
          <a:p>
            <a:pPr marL="342900" indent="-342900">
              <a:lnSpc>
                <a:spcPct val="90000"/>
              </a:lnSpc>
              <a:buFont typeface="Arial" pitchFamily="34" charset="0"/>
              <a:buChar char="•"/>
            </a:pPr>
            <a:r>
              <a:rPr lang="en-US" sz="2000" b="1" dirty="0" smtClean="0"/>
              <a:t> Clarke </a:t>
            </a:r>
            <a:r>
              <a:rPr lang="en-US" sz="2000" b="1" dirty="0"/>
              <a:t>(2008, p.17) citing Taylor notes that….</a:t>
            </a:r>
          </a:p>
          <a:p>
            <a:pPr marL="342900" indent="-342900">
              <a:lnSpc>
                <a:spcPct val="90000"/>
              </a:lnSpc>
              <a:buFont typeface="Arial" pitchFamily="34" charset="0"/>
              <a:buChar char="•"/>
            </a:pPr>
            <a:r>
              <a:rPr lang="en-GB" sz="2000" b="1" dirty="0" smtClean="0"/>
              <a:t> ..........................(</a:t>
            </a:r>
            <a:r>
              <a:rPr lang="en-GB" sz="2000" b="1" dirty="0"/>
              <a:t>Taylor cited in Clarke, 2008, p.17</a:t>
            </a:r>
            <a:r>
              <a:rPr lang="en-GB" sz="2000" b="1" dirty="0" smtClean="0"/>
              <a:t>)</a:t>
            </a:r>
          </a:p>
          <a:p>
            <a:pPr>
              <a:lnSpc>
                <a:spcPct val="90000"/>
              </a:lnSpc>
            </a:pPr>
            <a:endParaRPr lang="en-US" sz="2000" b="1" dirty="0"/>
          </a:p>
          <a:p>
            <a:pPr>
              <a:lnSpc>
                <a:spcPct val="90000"/>
              </a:lnSpc>
              <a:buFontTx/>
              <a:buNone/>
            </a:pPr>
            <a:r>
              <a:rPr lang="en-GB" sz="2000" u="sng" dirty="0"/>
              <a:t>Reference list</a:t>
            </a:r>
            <a:endParaRPr lang="en-US" sz="2000" u="sng" dirty="0"/>
          </a:p>
          <a:p>
            <a:pPr>
              <a:lnSpc>
                <a:spcPct val="90000"/>
              </a:lnSpc>
            </a:pPr>
            <a:r>
              <a:rPr lang="en-US" sz="2000" dirty="0"/>
              <a:t>Clarke would appear in your reference list – not Taylor (unless you have read Taylor</a:t>
            </a:r>
            <a:r>
              <a:rPr lang="en-US" sz="2000" dirty="0" smtClean="0"/>
              <a:t>!)</a:t>
            </a:r>
            <a:endParaRPr lang="en-US" sz="2000" dirty="0"/>
          </a:p>
        </p:txBody>
      </p:sp>
    </p:spTree>
    <p:extLst>
      <p:ext uri="{BB962C8B-B14F-4D97-AF65-F5344CB8AC3E}">
        <p14:creationId xmlns:p14="http://schemas.microsoft.com/office/powerpoint/2010/main" val="60237742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r>
              <a:rPr lang="en-GB" dirty="0"/>
              <a:t>At the end of your work, under the heading </a:t>
            </a:r>
            <a:r>
              <a:rPr lang="en-GB" b="1" i="1" u="sng" dirty="0">
                <a:solidFill>
                  <a:srgbClr val="FF0000"/>
                </a:solidFill>
              </a:rPr>
              <a:t>References</a:t>
            </a:r>
            <a:r>
              <a:rPr lang="en-GB" dirty="0">
                <a:solidFill>
                  <a:srgbClr val="FF0000"/>
                </a:solidFill>
              </a:rPr>
              <a:t>, </a:t>
            </a:r>
            <a:r>
              <a:rPr lang="en-GB" dirty="0"/>
              <a:t>list in full all of the sources that you have cited.</a:t>
            </a:r>
          </a:p>
          <a:p>
            <a:r>
              <a:rPr lang="en-GB" b="1" dirty="0"/>
              <a:t>Write the list in </a:t>
            </a:r>
            <a:r>
              <a:rPr lang="en-GB" b="1" dirty="0">
                <a:solidFill>
                  <a:srgbClr val="FF0000"/>
                </a:solidFill>
              </a:rPr>
              <a:t>alphabetical order</a:t>
            </a:r>
            <a:r>
              <a:rPr lang="en-GB" dirty="0">
                <a:solidFill>
                  <a:srgbClr val="FF0000"/>
                </a:solidFill>
              </a:rPr>
              <a:t> </a:t>
            </a:r>
            <a:r>
              <a:rPr lang="en-GB" dirty="0"/>
              <a:t>by the author's last name. </a:t>
            </a:r>
          </a:p>
          <a:p>
            <a:r>
              <a:rPr lang="en-GB" b="1" i="1" dirty="0">
                <a:solidFill>
                  <a:srgbClr val="FF0000"/>
                </a:solidFill>
              </a:rPr>
              <a:t>Italicise titles</a:t>
            </a:r>
            <a:r>
              <a:rPr lang="en-GB" i="1" dirty="0">
                <a:solidFill>
                  <a:srgbClr val="FF0000"/>
                </a:solidFill>
              </a:rPr>
              <a:t> </a:t>
            </a:r>
            <a:r>
              <a:rPr lang="en-GB" dirty="0"/>
              <a:t>of </a:t>
            </a:r>
            <a:r>
              <a:rPr lang="en-GB" dirty="0">
                <a:solidFill>
                  <a:srgbClr val="00B050"/>
                </a:solidFill>
              </a:rPr>
              <a:t>books</a:t>
            </a:r>
            <a:r>
              <a:rPr lang="en-GB" dirty="0"/>
              <a:t>, </a:t>
            </a:r>
            <a:r>
              <a:rPr lang="en-GB" dirty="0">
                <a:solidFill>
                  <a:srgbClr val="00B050"/>
                </a:solidFill>
              </a:rPr>
              <a:t>reports</a:t>
            </a:r>
            <a:r>
              <a:rPr lang="en-GB" dirty="0"/>
              <a:t> and </a:t>
            </a:r>
            <a:r>
              <a:rPr lang="en-GB" dirty="0">
                <a:solidFill>
                  <a:srgbClr val="00B050"/>
                </a:solidFill>
              </a:rPr>
              <a:t>conference proceedings</a:t>
            </a:r>
            <a:r>
              <a:rPr lang="en-GB" dirty="0"/>
              <a:t>. For </a:t>
            </a:r>
            <a:r>
              <a:rPr lang="en-GB" u="sng" dirty="0">
                <a:solidFill>
                  <a:srgbClr val="7030A0"/>
                </a:solidFill>
              </a:rPr>
              <a:t>journal articles, the title of the </a:t>
            </a:r>
            <a:r>
              <a:rPr lang="en-GB" i="1" u="sng" dirty="0">
                <a:solidFill>
                  <a:srgbClr val="7030A0"/>
                </a:solidFill>
              </a:rPr>
              <a:t>journal</a:t>
            </a:r>
            <a:r>
              <a:rPr lang="en-GB" u="sng" dirty="0">
                <a:solidFill>
                  <a:srgbClr val="7030A0"/>
                </a:solidFill>
              </a:rPr>
              <a:t> (not the title of the journal article) should be printed in italics. </a:t>
            </a:r>
          </a:p>
          <a:p>
            <a:r>
              <a:rPr lang="en-GB" b="1" dirty="0">
                <a:solidFill>
                  <a:srgbClr val="FF0000"/>
                </a:solidFill>
              </a:rPr>
              <a:t>Capitalise the first letter</a:t>
            </a:r>
            <a:r>
              <a:rPr lang="en-GB" dirty="0">
                <a:solidFill>
                  <a:srgbClr val="FF0000"/>
                </a:solidFill>
              </a:rPr>
              <a:t> </a:t>
            </a:r>
            <a:r>
              <a:rPr lang="en-GB" dirty="0"/>
              <a:t>of the </a:t>
            </a:r>
            <a:r>
              <a:rPr lang="en-GB" dirty="0">
                <a:solidFill>
                  <a:srgbClr val="00B050"/>
                </a:solidFill>
              </a:rPr>
              <a:t>publication title</a:t>
            </a:r>
            <a:r>
              <a:rPr lang="en-GB" dirty="0"/>
              <a:t>, the first letters of </a:t>
            </a:r>
            <a:r>
              <a:rPr lang="en-GB" dirty="0">
                <a:solidFill>
                  <a:srgbClr val="00B050"/>
                </a:solidFill>
              </a:rPr>
              <a:t>all main words in the title of a journal </a:t>
            </a:r>
            <a:r>
              <a:rPr lang="en-GB" dirty="0"/>
              <a:t>and all first letters of a </a:t>
            </a:r>
            <a:r>
              <a:rPr lang="en-GB" dirty="0">
                <a:solidFill>
                  <a:srgbClr val="00B050"/>
                </a:solidFill>
              </a:rPr>
              <a:t>place name </a:t>
            </a:r>
            <a:r>
              <a:rPr lang="en-GB" dirty="0"/>
              <a:t>and </a:t>
            </a:r>
            <a:r>
              <a:rPr lang="en-GB" dirty="0">
                <a:solidFill>
                  <a:srgbClr val="00B050"/>
                </a:solidFill>
              </a:rPr>
              <a:t>publisher</a:t>
            </a:r>
            <a:r>
              <a:rPr lang="en-GB" dirty="0"/>
              <a:t>. </a:t>
            </a:r>
          </a:p>
          <a:p>
            <a:r>
              <a:rPr lang="en-GB" dirty="0"/>
              <a:t>R</a:t>
            </a:r>
            <a:r>
              <a:rPr lang="en-GB" dirty="0" smtClean="0"/>
              <a:t>eferences </a:t>
            </a:r>
            <a:r>
              <a:rPr lang="en-GB" dirty="0"/>
              <a:t>should be accurate, consistent and include all the required information to enable a reader to locate the source.</a:t>
            </a:r>
          </a:p>
          <a:p>
            <a:endParaRPr lang="en-US" dirty="0"/>
          </a:p>
        </p:txBody>
      </p:sp>
      <p:sp>
        <p:nvSpPr>
          <p:cNvPr id="3" name="Title 2"/>
          <p:cNvSpPr>
            <a:spLocks noGrp="1"/>
          </p:cNvSpPr>
          <p:nvPr>
            <p:ph type="title"/>
          </p:nvPr>
        </p:nvSpPr>
        <p:spPr>
          <a:xfrm>
            <a:off x="304800" y="152400"/>
            <a:ext cx="8229600" cy="1143000"/>
          </a:xfrm>
        </p:spPr>
        <p:txBody>
          <a:bodyPr/>
          <a:lstStyle/>
          <a:p>
            <a:r>
              <a:rPr lang="en-GB" dirty="0" smtClean="0"/>
              <a:t>4.  </a:t>
            </a:r>
            <a:r>
              <a:rPr lang="en-GB" u="sng" dirty="0" smtClean="0"/>
              <a:t>List </a:t>
            </a:r>
            <a:r>
              <a:rPr lang="en-GB" u="sng" dirty="0"/>
              <a:t>of references</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287926278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52400" y="1213643"/>
            <a:ext cx="8458200" cy="4525963"/>
          </a:xfrm>
        </p:spPr>
        <p:txBody>
          <a:bodyPr>
            <a:normAutofit/>
          </a:bodyPr>
          <a:lstStyle/>
          <a:p>
            <a:pPr marL="109728" indent="0">
              <a:buNone/>
            </a:pPr>
            <a:r>
              <a:rPr lang="en-GB" sz="3000" b="1" dirty="0" smtClean="0">
                <a:solidFill>
                  <a:srgbClr val="00B050"/>
                </a:solidFill>
                <a:effectLst>
                  <a:outerShdw blurRad="38100" dist="38100" dir="2700000" algn="tl">
                    <a:srgbClr val="000000">
                      <a:alpha val="43137"/>
                    </a:srgbClr>
                  </a:outerShdw>
                </a:effectLst>
              </a:rPr>
              <a:t>4.1  </a:t>
            </a:r>
            <a:r>
              <a:rPr lang="en-GB" sz="3000" b="1" u="sng" dirty="0" smtClean="0">
                <a:solidFill>
                  <a:srgbClr val="00B050"/>
                </a:solidFill>
                <a:effectLst>
                  <a:outerShdw blurRad="38100" dist="38100" dir="2700000" algn="tl">
                    <a:srgbClr val="000000">
                      <a:alpha val="43137"/>
                    </a:srgbClr>
                  </a:outerShdw>
                </a:effectLst>
              </a:rPr>
              <a:t>Book</a:t>
            </a:r>
          </a:p>
          <a:p>
            <a:pPr marL="109728" indent="0">
              <a:buNone/>
            </a:pPr>
            <a:endParaRPr lang="en-GB" sz="3000" b="1" u="sng" dirty="0">
              <a:solidFill>
                <a:srgbClr val="00B050"/>
              </a:solidFill>
              <a:effectLst>
                <a:outerShdw blurRad="38100" dist="38100" dir="2700000" algn="tl">
                  <a:srgbClr val="000000">
                    <a:alpha val="43137"/>
                  </a:srgbClr>
                </a:outerShdw>
              </a:effectLst>
            </a:endParaRPr>
          </a:p>
          <a:p>
            <a:r>
              <a:rPr lang="en-GB" dirty="0"/>
              <a:t>You need to include the following information:</a:t>
            </a:r>
          </a:p>
          <a:p>
            <a:pPr marL="109728" indent="0">
              <a:buNone/>
            </a:pPr>
            <a:r>
              <a:rPr lang="en-GB" dirty="0">
                <a:solidFill>
                  <a:srgbClr val="FF0000"/>
                </a:solidFill>
              </a:rPr>
              <a:t>Author. Year. </a:t>
            </a:r>
            <a:r>
              <a:rPr lang="en-GB" i="1" dirty="0">
                <a:solidFill>
                  <a:srgbClr val="FF0000"/>
                </a:solidFill>
              </a:rPr>
              <a:t>Book title</a:t>
            </a:r>
            <a:r>
              <a:rPr lang="en-GB" dirty="0">
                <a:solidFill>
                  <a:srgbClr val="FF0000"/>
                </a:solidFill>
              </a:rPr>
              <a:t>. Place: Publisher</a:t>
            </a:r>
            <a:r>
              <a:rPr lang="en-GB" dirty="0" smtClean="0">
                <a:solidFill>
                  <a:srgbClr val="FF0000"/>
                </a:solidFill>
              </a:rPr>
              <a:t>. </a:t>
            </a:r>
            <a:endParaRPr lang="en-GB" dirty="0">
              <a:solidFill>
                <a:srgbClr val="FF0000"/>
              </a:solidFill>
            </a:endParaRPr>
          </a:p>
          <a:p>
            <a:endParaRPr lang="en-US" dirty="0" smtClean="0"/>
          </a:p>
          <a:p>
            <a:endParaRPr lang="en-US" dirty="0"/>
          </a:p>
          <a:p>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609600" y="3476625"/>
            <a:ext cx="8115300" cy="990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Baron, D. </a:t>
            </a:r>
            <a:r>
              <a:rPr lang="en-US" sz="2400" dirty="0" smtClean="0"/>
              <a:t>2008</a:t>
            </a:r>
            <a:r>
              <a:rPr lang="en-US" sz="2400" dirty="0"/>
              <a:t>. </a:t>
            </a:r>
            <a:r>
              <a:rPr lang="en-US" sz="2400" i="1" dirty="0"/>
              <a:t>Business and the </a:t>
            </a:r>
            <a:r>
              <a:rPr lang="en-US" sz="2400" i="1" dirty="0" smtClean="0"/>
              <a:t>organization</a:t>
            </a:r>
            <a:r>
              <a:rPr lang="en-US" sz="2400" dirty="0" smtClean="0"/>
              <a:t>. </a:t>
            </a:r>
            <a:r>
              <a:rPr lang="en-US" sz="2400" dirty="0"/>
              <a:t>Chester: Pearson. </a:t>
            </a:r>
            <a:endParaRPr lang="en-GB" sz="2200" b="1" dirty="0"/>
          </a:p>
        </p:txBody>
      </p:sp>
      <p:sp>
        <p:nvSpPr>
          <p:cNvPr id="6" name="Horizontal Scroll 5"/>
          <p:cNvSpPr/>
          <p:nvPr/>
        </p:nvSpPr>
        <p:spPr>
          <a:xfrm>
            <a:off x="4239768" y="4467225"/>
            <a:ext cx="4800600" cy="2124075"/>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u="sng" dirty="0" smtClean="0">
                <a:solidFill>
                  <a:srgbClr val="FF0000"/>
                </a:solidFill>
              </a:rPr>
              <a:t>Tips:</a:t>
            </a:r>
          </a:p>
          <a:p>
            <a:pPr marL="285750" indent="-285750">
              <a:buFont typeface="Arial" pitchFamily="34" charset="0"/>
              <a:buChar char="•"/>
            </a:pPr>
            <a:r>
              <a:rPr lang="en-US" sz="1400" dirty="0" smtClean="0">
                <a:solidFill>
                  <a:srgbClr val="FF0000"/>
                </a:solidFill>
              </a:rPr>
              <a:t>All the information you need to reference a book is usually on the front and back of the title page. This is normally one of the first pages inside the book and has the copyright information on the reverse.</a:t>
            </a:r>
          </a:p>
        </p:txBody>
      </p:sp>
    </p:spTree>
    <p:extLst>
      <p:ext uri="{BB962C8B-B14F-4D97-AF65-F5344CB8AC3E}">
        <p14:creationId xmlns:p14="http://schemas.microsoft.com/office/powerpoint/2010/main" val="13709102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0" y="1213643"/>
            <a:ext cx="8770239" cy="4525963"/>
          </a:xfrm>
        </p:spPr>
        <p:txBody>
          <a:bodyPr>
            <a:normAutofit/>
          </a:bodyPr>
          <a:lstStyle/>
          <a:p>
            <a:pPr marL="109728" indent="0">
              <a:buNone/>
            </a:pPr>
            <a:r>
              <a:rPr lang="en-GB" sz="3000" b="1" dirty="0" smtClean="0">
                <a:solidFill>
                  <a:srgbClr val="00B050"/>
                </a:solidFill>
                <a:effectLst>
                  <a:outerShdw blurRad="38100" dist="38100" dir="2700000" algn="tl">
                    <a:srgbClr val="000000">
                      <a:alpha val="43137"/>
                    </a:srgbClr>
                  </a:outerShdw>
                </a:effectLst>
              </a:rPr>
              <a:t>4.1  </a:t>
            </a:r>
            <a:r>
              <a:rPr lang="en-GB" sz="3000" b="1" u="sng" dirty="0" smtClean="0">
                <a:solidFill>
                  <a:srgbClr val="00B050"/>
                </a:solidFill>
                <a:effectLst>
                  <a:outerShdw blurRad="38100" dist="38100" dir="2700000" algn="tl">
                    <a:srgbClr val="000000">
                      <a:alpha val="43137"/>
                    </a:srgbClr>
                  </a:outerShdw>
                </a:effectLst>
              </a:rPr>
              <a:t>Book</a:t>
            </a:r>
            <a:endParaRPr lang="en-GB" sz="3000" b="1" u="sng" dirty="0">
              <a:solidFill>
                <a:srgbClr val="00B050"/>
              </a:solidFill>
              <a:effectLst>
                <a:outerShdw blurRad="38100" dist="38100" dir="2700000" algn="tl">
                  <a:srgbClr val="000000">
                    <a:alpha val="43137"/>
                  </a:srgbClr>
                </a:outerShdw>
              </a:effectLst>
            </a:endParaRPr>
          </a:p>
          <a:p>
            <a:r>
              <a:rPr lang="en-GB" dirty="0"/>
              <a:t>If there are three or more authors include all their names or just write the first author's name and then write </a:t>
            </a:r>
            <a:r>
              <a:rPr lang="en-GB" i="1" dirty="0"/>
              <a:t>et al</a:t>
            </a:r>
            <a:r>
              <a:rPr lang="en-GB" dirty="0"/>
              <a:t>. If the book is in its second edition or beyond, you also need to include this information in the reference</a:t>
            </a:r>
            <a:endParaRPr lang="en-US" dirty="0" smtClean="0"/>
          </a:p>
          <a:p>
            <a:endParaRPr lang="en-US" dirty="0"/>
          </a:p>
          <a:p>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609600" y="5105400"/>
            <a:ext cx="81153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smtClean="0"/>
              <a:t>Seifert, K. L. et al. 2000. </a:t>
            </a:r>
            <a:r>
              <a:rPr lang="en-GB" sz="2400" i="1" dirty="0" smtClean="0"/>
              <a:t>Lifespan development</a:t>
            </a:r>
            <a:r>
              <a:rPr lang="en-GB" sz="2400" dirty="0" smtClean="0"/>
              <a:t>. 2nd ed. Boston: Houghton Mifflin.</a:t>
            </a:r>
            <a:endParaRPr lang="en-GB" sz="2200" b="1" dirty="0"/>
          </a:p>
        </p:txBody>
      </p:sp>
      <p:sp>
        <p:nvSpPr>
          <p:cNvPr id="6" name="Rectangle 5"/>
          <p:cNvSpPr/>
          <p:nvPr/>
        </p:nvSpPr>
        <p:spPr>
          <a:xfrm>
            <a:off x="609600" y="3810000"/>
            <a:ext cx="8115300" cy="1143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400" dirty="0" smtClean="0"/>
              <a:t>Seifert, K. L., Hoffnung, R.J. and Hoffnung, M. 2000. </a:t>
            </a:r>
            <a:r>
              <a:rPr lang="en-GB" sz="2400" i="1" dirty="0" smtClean="0"/>
              <a:t>Lifespan development</a:t>
            </a:r>
            <a:r>
              <a:rPr lang="en-GB" sz="2400" dirty="0" smtClean="0"/>
              <a:t>. 2nd ed. Boston: Houghton Mifflin.</a:t>
            </a:r>
            <a:endParaRPr lang="en-GB" sz="2400" dirty="0"/>
          </a:p>
        </p:txBody>
      </p:sp>
    </p:spTree>
    <p:extLst>
      <p:ext uri="{BB962C8B-B14F-4D97-AF65-F5344CB8AC3E}">
        <p14:creationId xmlns:p14="http://schemas.microsoft.com/office/powerpoint/2010/main" val="3151854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0" y="1213643"/>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4.2  </a:t>
            </a:r>
            <a:r>
              <a:rPr lang="en-US" sz="3000" b="1" u="sng" dirty="0" smtClean="0">
                <a:solidFill>
                  <a:srgbClr val="00B050"/>
                </a:solidFill>
                <a:effectLst>
                  <a:outerShdw blurRad="38100" dist="38100" dir="2700000" algn="tl">
                    <a:srgbClr val="000000">
                      <a:alpha val="43137"/>
                    </a:srgbClr>
                  </a:outerShdw>
                </a:effectLst>
              </a:rPr>
              <a:t>Chapter </a:t>
            </a:r>
            <a:r>
              <a:rPr lang="en-US" sz="3000" b="1" u="sng" dirty="0">
                <a:solidFill>
                  <a:srgbClr val="00B050"/>
                </a:solidFill>
                <a:effectLst>
                  <a:outerShdw blurRad="38100" dist="38100" dir="2700000" algn="tl">
                    <a:srgbClr val="000000">
                      <a:alpha val="43137"/>
                    </a:srgbClr>
                  </a:outerShdw>
                </a:effectLst>
              </a:rPr>
              <a:t>in an edited </a:t>
            </a:r>
            <a:r>
              <a:rPr lang="en-US" sz="3000" b="1" u="sng" dirty="0" smtClean="0">
                <a:solidFill>
                  <a:srgbClr val="00B050"/>
                </a:solidFill>
                <a:effectLst>
                  <a:outerShdw blurRad="38100" dist="38100" dir="2700000" algn="tl">
                    <a:srgbClr val="000000">
                      <a:alpha val="43137"/>
                    </a:srgbClr>
                  </a:outerShdw>
                </a:effectLst>
              </a:rPr>
              <a:t>book</a:t>
            </a:r>
            <a:endParaRPr lang="en-GB" sz="3000" b="1" u="sng" dirty="0">
              <a:solidFill>
                <a:srgbClr val="00B050"/>
              </a:solidFill>
              <a:effectLst>
                <a:outerShdw blurRad="38100" dist="38100" dir="2700000" algn="tl">
                  <a:srgbClr val="000000">
                    <a:alpha val="43137"/>
                  </a:srgbClr>
                </a:outerShdw>
              </a:effectLst>
            </a:endParaRPr>
          </a:p>
          <a:p>
            <a:r>
              <a:rPr lang="en-GB" sz="2200" dirty="0"/>
              <a:t>Edited books contain collections of chapters which are written by different authors and collated by an editor or editors. To reference a chapter in an edited book you need to record the following details:</a:t>
            </a:r>
          </a:p>
          <a:p>
            <a:pPr marL="109728" indent="0">
              <a:buNone/>
            </a:pPr>
            <a:r>
              <a:rPr lang="en-US" sz="2200" dirty="0">
                <a:solidFill>
                  <a:srgbClr val="FF0000"/>
                </a:solidFill>
              </a:rPr>
              <a:t>Chapter Author(s). Year. Title of chapter. In: Book Editor </a:t>
            </a:r>
            <a:r>
              <a:rPr lang="en-US" sz="2200" dirty="0" err="1">
                <a:solidFill>
                  <a:srgbClr val="FF0000"/>
                </a:solidFill>
              </a:rPr>
              <a:t>ed</a:t>
            </a:r>
            <a:r>
              <a:rPr lang="en-US" sz="2200" dirty="0">
                <a:solidFill>
                  <a:srgbClr val="FF0000"/>
                </a:solidFill>
              </a:rPr>
              <a:t>/eds. </a:t>
            </a:r>
            <a:r>
              <a:rPr lang="en-US" sz="2200" i="1" dirty="0">
                <a:solidFill>
                  <a:srgbClr val="FF0000"/>
                </a:solidFill>
              </a:rPr>
              <a:t>Book title</a:t>
            </a:r>
            <a:r>
              <a:rPr lang="en-US" sz="2200" dirty="0">
                <a:solidFill>
                  <a:srgbClr val="FF0000"/>
                </a:solidFill>
              </a:rPr>
              <a:t>. Place: Publisher, chapter page numbers</a:t>
            </a:r>
            <a:r>
              <a:rPr lang="en-US" sz="2200" dirty="0" smtClean="0">
                <a:solidFill>
                  <a:srgbClr val="FF0000"/>
                </a:solidFill>
              </a:rPr>
              <a:t>.</a:t>
            </a:r>
            <a:endParaRPr lang="en-GB" sz="2200" dirty="0">
              <a:solidFill>
                <a:srgbClr val="FF0000"/>
              </a:solidFill>
            </a:endParaRPr>
          </a:p>
          <a:p>
            <a:endParaRPr lang="en-US" dirty="0" smtClean="0"/>
          </a:p>
          <a:p>
            <a:endParaRPr lang="en-US" dirty="0"/>
          </a:p>
          <a:p>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561975" y="4038600"/>
            <a:ext cx="8115300" cy="1371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Samson, C</a:t>
            </a:r>
            <a:r>
              <a:rPr lang="en-US" sz="2400" dirty="0" smtClean="0"/>
              <a:t>. </a:t>
            </a:r>
            <a:r>
              <a:rPr lang="en-US" sz="2400" dirty="0"/>
              <a:t>1970. Problems of information studies in history. In: S. Stone, ed. 1980. </a:t>
            </a:r>
            <a:r>
              <a:rPr lang="en-US" sz="2400" i="1" dirty="0"/>
              <a:t>Humanities information research</a:t>
            </a:r>
            <a:r>
              <a:rPr lang="en-US" sz="2400" dirty="0"/>
              <a:t>. Sheffield: CRUS, pp.44-68. </a:t>
            </a:r>
          </a:p>
        </p:txBody>
      </p:sp>
    </p:spTree>
    <p:extLst>
      <p:ext uri="{BB962C8B-B14F-4D97-AF65-F5344CB8AC3E}">
        <p14:creationId xmlns:p14="http://schemas.microsoft.com/office/powerpoint/2010/main" val="351250171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3261" y="1265237"/>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4.2  </a:t>
            </a:r>
            <a:r>
              <a:rPr lang="en-US" sz="3000" b="1" u="sng" dirty="0" smtClean="0">
                <a:solidFill>
                  <a:srgbClr val="00B050"/>
                </a:solidFill>
                <a:effectLst>
                  <a:outerShdw blurRad="38100" dist="38100" dir="2700000" algn="tl">
                    <a:srgbClr val="000000">
                      <a:alpha val="43137"/>
                    </a:srgbClr>
                  </a:outerShdw>
                </a:effectLst>
              </a:rPr>
              <a:t>Chapter </a:t>
            </a:r>
            <a:r>
              <a:rPr lang="en-US" sz="3000" b="1" u="sng" dirty="0">
                <a:solidFill>
                  <a:srgbClr val="00B050"/>
                </a:solidFill>
                <a:effectLst>
                  <a:outerShdw blurRad="38100" dist="38100" dir="2700000" algn="tl">
                    <a:srgbClr val="000000">
                      <a:alpha val="43137"/>
                    </a:srgbClr>
                  </a:outerShdw>
                </a:effectLst>
              </a:rPr>
              <a:t>in an edited book or </a:t>
            </a:r>
            <a:r>
              <a:rPr lang="en-US" sz="3000" b="1" u="sng" dirty="0" smtClean="0">
                <a:solidFill>
                  <a:srgbClr val="00B050"/>
                </a:solidFill>
                <a:effectLst>
                  <a:outerShdw blurRad="38100" dist="38100" dir="2700000" algn="tl">
                    <a:srgbClr val="000000">
                      <a:alpha val="43137"/>
                    </a:srgbClr>
                  </a:outerShdw>
                </a:effectLst>
              </a:rPr>
              <a:t>reader</a:t>
            </a:r>
            <a:r>
              <a:rPr lang="en-US" sz="3000" dirty="0" smtClean="0">
                <a:solidFill>
                  <a:srgbClr val="00B050"/>
                </a:solidFill>
                <a:effectLst>
                  <a:outerShdw blurRad="38100" dist="38100" dir="2700000" algn="tl">
                    <a:srgbClr val="000000">
                      <a:alpha val="43137"/>
                    </a:srgbClr>
                  </a:outerShdw>
                </a:effectLst>
              </a:rPr>
              <a:t> </a:t>
            </a:r>
            <a:r>
              <a:rPr lang="en-US" sz="1400" dirty="0">
                <a:solidFill>
                  <a:srgbClr val="00B050"/>
                </a:solidFill>
                <a:effectLst>
                  <a:outerShdw blurRad="38100" dist="38100" dir="2700000" algn="tl">
                    <a:srgbClr val="000000">
                      <a:alpha val="43137"/>
                    </a:srgbClr>
                  </a:outerShdw>
                </a:effectLst>
              </a:rPr>
              <a:t>(cont’d)</a:t>
            </a:r>
          </a:p>
          <a:p>
            <a:pPr marL="109728" indent="0">
              <a:buNone/>
            </a:pPr>
            <a:endParaRPr lang="en-GB" sz="3000" b="1" u="sng" dirty="0">
              <a:solidFill>
                <a:srgbClr val="00B050"/>
              </a:solidFill>
              <a:effectLst>
                <a:outerShdw blurRad="38100" dist="38100" dir="2700000" algn="tl">
                  <a:srgbClr val="000000">
                    <a:alpha val="43137"/>
                  </a:srgbClr>
                </a:outerShdw>
              </a:effectLst>
            </a:endParaRPr>
          </a:p>
          <a:p>
            <a:pPr marL="109728" indent="0">
              <a:buNone/>
            </a:pPr>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7" name="Horizontal Scroll 6"/>
          <p:cNvSpPr/>
          <p:nvPr/>
        </p:nvSpPr>
        <p:spPr>
          <a:xfrm>
            <a:off x="1143000" y="1905000"/>
            <a:ext cx="6781800" cy="3886200"/>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u="sng" dirty="0" smtClean="0">
                <a:solidFill>
                  <a:srgbClr val="FF0000"/>
                </a:solidFill>
              </a:rPr>
              <a:t>Tips:</a:t>
            </a:r>
          </a:p>
          <a:p>
            <a:pPr marL="285750" indent="-285750">
              <a:buFont typeface="Arial" pitchFamily="34" charset="0"/>
              <a:buChar char="•"/>
            </a:pPr>
            <a:r>
              <a:rPr lang="en-US" sz="1600" dirty="0" smtClean="0">
                <a:solidFill>
                  <a:srgbClr val="FF0000"/>
                </a:solidFill>
              </a:rPr>
              <a:t>Include the author of the chapter and the editor together with the title of both the chapter and the book. </a:t>
            </a:r>
          </a:p>
          <a:p>
            <a:pPr marL="285750" indent="-285750">
              <a:buFont typeface="Arial" pitchFamily="34" charset="0"/>
              <a:buChar char="•"/>
            </a:pPr>
            <a:r>
              <a:rPr lang="en-US" sz="1600" dirty="0" smtClean="0">
                <a:solidFill>
                  <a:srgbClr val="FF0000"/>
                </a:solidFill>
              </a:rPr>
              <a:t>The editor's or editors' name(s) should be followed by ed. or eds. </a:t>
            </a:r>
          </a:p>
          <a:p>
            <a:pPr marL="285750" indent="-285750">
              <a:buFont typeface="Arial" pitchFamily="34" charset="0"/>
              <a:buChar char="•"/>
            </a:pPr>
            <a:r>
              <a:rPr lang="en-US" sz="1600" dirty="0" smtClean="0">
                <a:solidFill>
                  <a:srgbClr val="FF0000"/>
                </a:solidFill>
              </a:rPr>
              <a:t>Write the word In: before the editor's name to indicate that the reference is a chapter in this book. </a:t>
            </a:r>
          </a:p>
          <a:p>
            <a:pPr marL="285750" indent="-285750">
              <a:buFont typeface="Arial" pitchFamily="34" charset="0"/>
              <a:buChar char="•"/>
            </a:pPr>
            <a:r>
              <a:rPr lang="en-US" sz="1600" dirty="0" smtClean="0">
                <a:solidFill>
                  <a:srgbClr val="FF0000"/>
                </a:solidFill>
              </a:rPr>
              <a:t>Write the page numbers of the chapter after the publisher. </a:t>
            </a:r>
          </a:p>
          <a:p>
            <a:pPr marL="285750" indent="-285750">
              <a:buFont typeface="Arial" pitchFamily="34" charset="0"/>
              <a:buChar char="•"/>
            </a:pPr>
            <a:r>
              <a:rPr lang="en-US" sz="1600" dirty="0" smtClean="0">
                <a:solidFill>
                  <a:srgbClr val="FF0000"/>
                </a:solidFill>
              </a:rPr>
              <a:t>In your text, cite the chapter author's name, not the name of the editor.</a:t>
            </a:r>
            <a:endParaRPr lang="en-US" sz="1600" dirty="0">
              <a:solidFill>
                <a:srgbClr val="FF0000"/>
              </a:solidFill>
            </a:endParaRPr>
          </a:p>
        </p:txBody>
      </p:sp>
    </p:spTree>
    <p:extLst>
      <p:ext uri="{BB962C8B-B14F-4D97-AF65-F5344CB8AC3E}">
        <p14:creationId xmlns:p14="http://schemas.microsoft.com/office/powerpoint/2010/main" val="42229929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0" y="1213643"/>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4.3  </a:t>
            </a:r>
            <a:r>
              <a:rPr lang="en-US" sz="3000" b="1" u="sng" dirty="0" smtClean="0">
                <a:solidFill>
                  <a:srgbClr val="00B050"/>
                </a:solidFill>
                <a:effectLst>
                  <a:outerShdw blurRad="38100" dist="38100" dir="2700000" algn="tl">
                    <a:srgbClr val="000000">
                      <a:alpha val="43137"/>
                    </a:srgbClr>
                  </a:outerShdw>
                </a:effectLst>
              </a:rPr>
              <a:t>Journal article</a:t>
            </a:r>
            <a:endParaRPr lang="en-US" sz="3000" b="1" u="sng" dirty="0">
              <a:solidFill>
                <a:srgbClr val="00B050"/>
              </a:solidFill>
              <a:effectLst>
                <a:outerShdw blurRad="38100" dist="38100" dir="2700000" algn="tl">
                  <a:srgbClr val="000000">
                    <a:alpha val="43137"/>
                  </a:srgbClr>
                </a:outerShdw>
              </a:effectLst>
            </a:endParaRPr>
          </a:p>
          <a:p>
            <a:r>
              <a:rPr lang="en-US" sz="2200" dirty="0"/>
              <a:t>To cite a journal article you will need to record the following information</a:t>
            </a:r>
            <a:r>
              <a:rPr lang="en-US" sz="2200" dirty="0" smtClean="0"/>
              <a:t>:</a:t>
            </a:r>
          </a:p>
          <a:p>
            <a:pPr marL="109728" indent="0">
              <a:buNone/>
            </a:pPr>
            <a:r>
              <a:rPr lang="en-US" sz="2200" dirty="0">
                <a:solidFill>
                  <a:srgbClr val="FF0000"/>
                </a:solidFill>
              </a:rPr>
              <a:t>Author. Year. Article title. </a:t>
            </a:r>
            <a:r>
              <a:rPr lang="en-US" sz="2200" i="1" dirty="0">
                <a:solidFill>
                  <a:srgbClr val="FF0000"/>
                </a:solidFill>
              </a:rPr>
              <a:t>Journal </a:t>
            </a:r>
            <a:r>
              <a:rPr lang="en-US" sz="2200" i="1" dirty="0" smtClean="0">
                <a:solidFill>
                  <a:srgbClr val="FF0000"/>
                </a:solidFill>
              </a:rPr>
              <a:t>Title, </a:t>
            </a:r>
            <a:r>
              <a:rPr lang="en-US" sz="2200" dirty="0">
                <a:solidFill>
                  <a:srgbClr val="FF0000"/>
                </a:solidFill>
              </a:rPr>
              <a:t>volume(issue)</a:t>
            </a:r>
            <a:r>
              <a:rPr lang="en-US" sz="2200" i="1" dirty="0">
                <a:solidFill>
                  <a:srgbClr val="FF0000"/>
                </a:solidFill>
              </a:rPr>
              <a:t>, </a:t>
            </a:r>
            <a:r>
              <a:rPr lang="en-US" sz="2200" dirty="0">
                <a:solidFill>
                  <a:srgbClr val="FF0000"/>
                </a:solidFill>
              </a:rPr>
              <a:t>pages.</a:t>
            </a:r>
            <a:endParaRPr lang="en-US" dirty="0" smtClean="0"/>
          </a:p>
          <a:p>
            <a:endParaRPr lang="en-US" dirty="0"/>
          </a:p>
          <a:p>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457200" y="2971800"/>
            <a:ext cx="81153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Perry, C</a:t>
            </a:r>
            <a:r>
              <a:rPr lang="en-US" sz="2400" dirty="0" smtClean="0"/>
              <a:t>. </a:t>
            </a:r>
            <a:r>
              <a:rPr lang="en-US" sz="2400" dirty="0"/>
              <a:t>2001. What health care assistants know about clean hands. </a:t>
            </a:r>
            <a:r>
              <a:rPr lang="en-US" sz="2400" i="1" dirty="0"/>
              <a:t>Nursing Times</a:t>
            </a:r>
            <a:r>
              <a:rPr lang="en-US" sz="2400" dirty="0"/>
              <a:t>, 97(22), pp.63-64. </a:t>
            </a:r>
          </a:p>
        </p:txBody>
      </p:sp>
      <p:sp>
        <p:nvSpPr>
          <p:cNvPr id="6" name="Horizontal Scroll 5"/>
          <p:cNvSpPr/>
          <p:nvPr/>
        </p:nvSpPr>
        <p:spPr>
          <a:xfrm>
            <a:off x="3429000" y="4200526"/>
            <a:ext cx="5638800" cy="2314544"/>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u="sng" dirty="0" smtClean="0">
                <a:solidFill>
                  <a:srgbClr val="FF0000"/>
                </a:solidFill>
              </a:rPr>
              <a:t>Tips:</a:t>
            </a:r>
          </a:p>
          <a:p>
            <a:pPr marL="285750" indent="-285750">
              <a:buFont typeface="Arial" pitchFamily="34" charset="0"/>
              <a:buChar char="•"/>
            </a:pPr>
            <a:r>
              <a:rPr lang="en-US" sz="1400" dirty="0" smtClean="0">
                <a:solidFill>
                  <a:srgbClr val="FF0000"/>
                </a:solidFill>
              </a:rPr>
              <a:t>Write the journal title in italics. </a:t>
            </a:r>
          </a:p>
          <a:p>
            <a:pPr marL="285750" indent="-285750">
              <a:buFont typeface="Arial" pitchFamily="34" charset="0"/>
              <a:buChar char="•"/>
            </a:pPr>
            <a:r>
              <a:rPr lang="en-US" sz="1400" dirty="0" smtClean="0">
                <a:solidFill>
                  <a:srgbClr val="FF0000"/>
                </a:solidFill>
              </a:rPr>
              <a:t>Write the issue number, if available, in brackets next to the volume number e.g. 23(2). </a:t>
            </a:r>
          </a:p>
          <a:p>
            <a:pPr marL="285750" indent="-285750">
              <a:buFont typeface="Arial" pitchFamily="34" charset="0"/>
              <a:buChar char="•"/>
            </a:pPr>
            <a:r>
              <a:rPr lang="en-US" sz="1400" dirty="0" smtClean="0">
                <a:solidFill>
                  <a:srgbClr val="FF0000"/>
                </a:solidFill>
              </a:rPr>
              <a:t>The volume number and date of the journal are usually written at the very top or bottom of the article.</a:t>
            </a:r>
          </a:p>
          <a:p>
            <a:pPr marL="285750" indent="-285750">
              <a:buFont typeface="Arial" pitchFamily="34" charset="0"/>
              <a:buChar char="•"/>
            </a:pPr>
            <a:r>
              <a:rPr lang="en-US" sz="1400" dirty="0" smtClean="0">
                <a:solidFill>
                  <a:srgbClr val="FF0000"/>
                </a:solidFill>
              </a:rPr>
              <a:t>You do not need to provide the name of the publisher. </a:t>
            </a:r>
            <a:endParaRPr lang="en-US" sz="1400" dirty="0">
              <a:solidFill>
                <a:srgbClr val="FF0000"/>
              </a:solidFill>
            </a:endParaRPr>
          </a:p>
        </p:txBody>
      </p:sp>
    </p:spTree>
    <p:extLst>
      <p:ext uri="{BB962C8B-B14F-4D97-AF65-F5344CB8AC3E}">
        <p14:creationId xmlns:p14="http://schemas.microsoft.com/office/powerpoint/2010/main" val="221342320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This tutorial will help you understand:</a:t>
            </a:r>
          </a:p>
          <a:p>
            <a:pPr>
              <a:buFont typeface="Arial"/>
              <a:buChar char="•"/>
            </a:pPr>
            <a:r>
              <a:rPr lang="en-GB" dirty="0"/>
              <a:t>What citing and referencing mean </a:t>
            </a:r>
          </a:p>
          <a:p>
            <a:pPr>
              <a:buFont typeface="Arial"/>
              <a:buChar char="•"/>
            </a:pPr>
            <a:r>
              <a:rPr lang="en-GB" dirty="0"/>
              <a:t>Why it is important to reference the information you use </a:t>
            </a:r>
          </a:p>
          <a:p>
            <a:pPr>
              <a:buFont typeface="Arial"/>
              <a:buChar char="•"/>
            </a:pPr>
            <a:r>
              <a:rPr lang="en-GB" dirty="0"/>
              <a:t>How to cite sources in your </a:t>
            </a:r>
            <a:r>
              <a:rPr lang="en-GB" dirty="0" smtClean="0"/>
              <a:t>assignments using </a:t>
            </a:r>
            <a:r>
              <a:rPr lang="en-GB" dirty="0"/>
              <a:t>the Harvard referencing style </a:t>
            </a:r>
          </a:p>
          <a:p>
            <a:pPr>
              <a:buFont typeface="Arial"/>
              <a:buChar char="•"/>
            </a:pPr>
            <a:r>
              <a:rPr lang="en-GB" dirty="0"/>
              <a:t>How to include quotations </a:t>
            </a:r>
          </a:p>
          <a:p>
            <a:pPr>
              <a:buFont typeface="Arial"/>
              <a:buChar char="•"/>
            </a:pPr>
            <a:r>
              <a:rPr lang="en-GB" dirty="0" smtClean="0"/>
              <a:t>How </a:t>
            </a:r>
            <a:r>
              <a:rPr lang="en-GB" dirty="0"/>
              <a:t>to write your references list in the Harvard style</a:t>
            </a:r>
          </a:p>
          <a:p>
            <a:endParaRPr lang="en-US" dirty="0"/>
          </a:p>
        </p:txBody>
      </p:sp>
      <p:sp>
        <p:nvSpPr>
          <p:cNvPr id="2" name="Title 1"/>
          <p:cNvSpPr>
            <a:spLocks noGrp="1"/>
          </p:cNvSpPr>
          <p:nvPr>
            <p:ph type="title"/>
          </p:nvPr>
        </p:nvSpPr>
        <p:spPr>
          <a:xfrm>
            <a:off x="457200" y="152400"/>
            <a:ext cx="8229600" cy="1143000"/>
          </a:xfrm>
        </p:spPr>
        <p:txBody>
          <a:bodyPr/>
          <a:lstStyle/>
          <a:p>
            <a:r>
              <a:rPr lang="en-US" dirty="0" smtClean="0"/>
              <a:t>1.  </a:t>
            </a:r>
            <a:r>
              <a:rPr lang="en-US" u="sng" dirty="0" smtClean="0"/>
              <a:t>Aim of this Tutorial</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383206833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1" y="931862"/>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4.4  </a:t>
            </a:r>
            <a:r>
              <a:rPr lang="en-US" sz="3000" b="1" u="sng" dirty="0" smtClean="0">
                <a:solidFill>
                  <a:srgbClr val="00B050"/>
                </a:solidFill>
                <a:effectLst>
                  <a:outerShdw blurRad="38100" dist="38100" dir="2700000" algn="tl">
                    <a:srgbClr val="000000">
                      <a:alpha val="43137"/>
                    </a:srgbClr>
                  </a:outerShdw>
                </a:effectLst>
              </a:rPr>
              <a:t>Electronic </a:t>
            </a:r>
            <a:r>
              <a:rPr lang="en-US" sz="3000" b="1" u="sng" dirty="0">
                <a:solidFill>
                  <a:srgbClr val="00B050"/>
                </a:solidFill>
                <a:effectLst>
                  <a:outerShdw blurRad="38100" dist="38100" dir="2700000" algn="tl">
                    <a:srgbClr val="000000">
                      <a:alpha val="43137"/>
                    </a:srgbClr>
                  </a:outerShdw>
                </a:effectLst>
              </a:rPr>
              <a:t>journal </a:t>
            </a:r>
            <a:r>
              <a:rPr lang="en-US" sz="3000" b="1" u="sng" dirty="0" smtClean="0">
                <a:solidFill>
                  <a:srgbClr val="00B050"/>
                </a:solidFill>
                <a:effectLst>
                  <a:outerShdw blurRad="38100" dist="38100" dir="2700000" algn="tl">
                    <a:srgbClr val="000000">
                      <a:alpha val="43137"/>
                    </a:srgbClr>
                  </a:outerShdw>
                </a:effectLst>
              </a:rPr>
              <a:t>article</a:t>
            </a:r>
          </a:p>
          <a:p>
            <a:r>
              <a:rPr lang="en-GB" sz="2000" dirty="0"/>
              <a:t>If the electronic journal article is also available in paper format and if the layout, page numbers, text and images are exactly the same, you can just reference it as you would a print journal article.</a:t>
            </a:r>
          </a:p>
          <a:p>
            <a:pPr marL="395288" indent="0">
              <a:buNone/>
            </a:pPr>
            <a:r>
              <a:rPr lang="en-GB" sz="2000" dirty="0"/>
              <a:t>For a journal article which is only available online or differs from its print version you will need to include the date when you found it and the URL:</a:t>
            </a:r>
          </a:p>
          <a:p>
            <a:pPr marL="109728" indent="0">
              <a:buNone/>
            </a:pPr>
            <a:r>
              <a:rPr lang="en-US" sz="2000" dirty="0">
                <a:solidFill>
                  <a:srgbClr val="FF0000"/>
                </a:solidFill>
              </a:rPr>
              <a:t>Author(s). Year. Article title. Journal Title [Online] volume. Available at: URL [Accessed: day Month year].</a:t>
            </a:r>
            <a:endParaRPr lang="en-US" sz="2000" dirty="0"/>
          </a:p>
          <a:p>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76200" y="0"/>
            <a:ext cx="8229600" cy="9906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609600" y="4343400"/>
            <a:ext cx="83820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smtClean="0"/>
              <a:t>Merchent, A.T. 2007. Diet, physical activity, and adiposity in children in poor and rich neighbourhoods: a cross-sectional comparison. Nutrition Journal [Online] 6. Available at: http://www.nutritionj.com/content/pdf/1475-2891-6-1.pdf [Accessed: 27 February 2007].</a:t>
            </a:r>
            <a:r>
              <a:rPr lang="en-GB" sz="2000" dirty="0" smtClean="0"/>
              <a:t>.</a:t>
            </a:r>
            <a:endParaRPr lang="en-GB" sz="2000" dirty="0"/>
          </a:p>
        </p:txBody>
      </p:sp>
    </p:spTree>
    <p:extLst>
      <p:ext uri="{BB962C8B-B14F-4D97-AF65-F5344CB8AC3E}">
        <p14:creationId xmlns:p14="http://schemas.microsoft.com/office/powerpoint/2010/main" val="4352643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0" y="1213643"/>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4.4  </a:t>
            </a:r>
            <a:r>
              <a:rPr lang="en-US" sz="3000" b="1" u="sng" dirty="0" smtClean="0">
                <a:solidFill>
                  <a:srgbClr val="00B050"/>
                </a:solidFill>
                <a:effectLst>
                  <a:outerShdw blurRad="38100" dist="38100" dir="2700000" algn="tl">
                    <a:srgbClr val="000000">
                      <a:alpha val="43137"/>
                    </a:srgbClr>
                  </a:outerShdw>
                </a:effectLst>
              </a:rPr>
              <a:t>Electronic </a:t>
            </a:r>
            <a:r>
              <a:rPr lang="en-US" sz="3000" b="1" u="sng" dirty="0">
                <a:solidFill>
                  <a:srgbClr val="00B050"/>
                </a:solidFill>
                <a:effectLst>
                  <a:outerShdw blurRad="38100" dist="38100" dir="2700000" algn="tl">
                    <a:srgbClr val="000000">
                      <a:alpha val="43137"/>
                    </a:srgbClr>
                  </a:outerShdw>
                </a:effectLst>
              </a:rPr>
              <a:t>journal </a:t>
            </a:r>
            <a:r>
              <a:rPr lang="en-US" sz="3000" b="1" u="sng" dirty="0" smtClean="0">
                <a:solidFill>
                  <a:srgbClr val="00B050"/>
                </a:solidFill>
                <a:effectLst>
                  <a:outerShdw blurRad="38100" dist="38100" dir="2700000" algn="tl">
                    <a:srgbClr val="000000">
                      <a:alpha val="43137"/>
                    </a:srgbClr>
                  </a:outerShdw>
                </a:effectLst>
              </a:rPr>
              <a:t>article</a:t>
            </a:r>
            <a:r>
              <a:rPr lang="en-US" sz="3000" dirty="0" smtClean="0">
                <a:solidFill>
                  <a:srgbClr val="00B050"/>
                </a:solidFill>
                <a:effectLst>
                  <a:outerShdw blurRad="38100" dist="38100" dir="2700000" algn="tl">
                    <a:srgbClr val="000000">
                      <a:alpha val="43137"/>
                    </a:srgbClr>
                  </a:outerShdw>
                </a:effectLst>
              </a:rPr>
              <a:t> </a:t>
            </a:r>
            <a:r>
              <a:rPr lang="en-US" sz="1400" dirty="0" smtClean="0">
                <a:solidFill>
                  <a:srgbClr val="00B050"/>
                </a:solidFill>
                <a:effectLst>
                  <a:outerShdw blurRad="38100" dist="38100" dir="2700000" algn="tl">
                    <a:srgbClr val="000000">
                      <a:alpha val="43137"/>
                    </a:srgbClr>
                  </a:outerShdw>
                </a:effectLst>
              </a:rPr>
              <a:t>(cont’d)</a:t>
            </a:r>
            <a:endParaRPr lang="en-US" sz="1400" dirty="0">
              <a:solidFill>
                <a:srgbClr val="00B050"/>
              </a:solidFill>
              <a:effectLst>
                <a:outerShdw blurRad="38100" dist="38100" dir="2700000" algn="tl">
                  <a:srgbClr val="000000">
                    <a:alpha val="43137"/>
                  </a:srgbClr>
                </a:outerShdw>
              </a:effectLst>
            </a:endParaRPr>
          </a:p>
          <a:p>
            <a:pPr marL="109728" indent="0">
              <a:buNone/>
            </a:pPr>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7" name="Horizontal Scroll 6"/>
          <p:cNvSpPr/>
          <p:nvPr/>
        </p:nvSpPr>
        <p:spPr>
          <a:xfrm>
            <a:off x="1143000" y="1905000"/>
            <a:ext cx="6781800" cy="3429000"/>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u="sng" dirty="0" smtClean="0">
                <a:solidFill>
                  <a:srgbClr val="FF0000"/>
                </a:solidFill>
              </a:rPr>
              <a:t>Tips:</a:t>
            </a:r>
          </a:p>
          <a:p>
            <a:pPr marL="285750" indent="-285750">
              <a:buFont typeface="Arial" pitchFamily="34" charset="0"/>
              <a:buChar char="•"/>
            </a:pPr>
            <a:r>
              <a:rPr lang="en-US" sz="2000" dirty="0" smtClean="0">
                <a:solidFill>
                  <a:srgbClr val="FF0000"/>
                </a:solidFill>
              </a:rPr>
              <a:t>Write [Online] immediately after the journal title. </a:t>
            </a:r>
          </a:p>
          <a:p>
            <a:pPr marL="285750" indent="-285750">
              <a:buFont typeface="Arial" pitchFamily="34" charset="0"/>
              <a:buChar char="•"/>
            </a:pPr>
            <a:r>
              <a:rPr lang="en-US" sz="2000" dirty="0" smtClean="0">
                <a:solidFill>
                  <a:srgbClr val="FF0000"/>
                </a:solidFill>
              </a:rPr>
              <a:t>Mention the date you accessed the document in [square brackets] at the end. </a:t>
            </a:r>
          </a:p>
          <a:p>
            <a:pPr marL="285750" indent="-285750">
              <a:buFont typeface="Arial" pitchFamily="34" charset="0"/>
              <a:buChar char="•"/>
            </a:pPr>
            <a:r>
              <a:rPr lang="en-US" sz="2000" dirty="0" smtClean="0">
                <a:solidFill>
                  <a:srgbClr val="FF0000"/>
                </a:solidFill>
              </a:rPr>
              <a:t>If issue and page numbers are available, these can also be included in the reference after the volume number.</a:t>
            </a:r>
            <a:endParaRPr lang="en-US" sz="2000" dirty="0">
              <a:solidFill>
                <a:srgbClr val="FF0000"/>
              </a:solidFill>
            </a:endParaRPr>
          </a:p>
        </p:txBody>
      </p:sp>
    </p:spTree>
    <p:extLst>
      <p:ext uri="{BB962C8B-B14F-4D97-AF65-F5344CB8AC3E}">
        <p14:creationId xmlns:p14="http://schemas.microsoft.com/office/powerpoint/2010/main" val="86781010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1" y="931862"/>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4.5  </a:t>
            </a:r>
            <a:r>
              <a:rPr lang="en-US" sz="3000" b="1" u="sng" dirty="0" smtClean="0">
                <a:solidFill>
                  <a:srgbClr val="00B050"/>
                </a:solidFill>
                <a:effectLst>
                  <a:outerShdw blurRad="38100" dist="38100" dir="2700000" algn="tl">
                    <a:srgbClr val="000000">
                      <a:alpha val="43137"/>
                    </a:srgbClr>
                  </a:outerShdw>
                </a:effectLst>
              </a:rPr>
              <a:t>Web </a:t>
            </a:r>
            <a:r>
              <a:rPr lang="en-US" sz="3000" b="1" u="sng" dirty="0">
                <a:solidFill>
                  <a:srgbClr val="00B050"/>
                </a:solidFill>
                <a:effectLst>
                  <a:outerShdw blurRad="38100" dist="38100" dir="2700000" algn="tl">
                    <a:srgbClr val="000000">
                      <a:alpha val="43137"/>
                    </a:srgbClr>
                  </a:outerShdw>
                </a:effectLst>
              </a:rPr>
              <a:t>document</a:t>
            </a:r>
            <a:endParaRPr lang="en-US" sz="3000" b="1" u="sng" dirty="0" smtClean="0">
              <a:solidFill>
                <a:srgbClr val="00B050"/>
              </a:solidFill>
              <a:effectLst>
                <a:outerShdw blurRad="38100" dist="38100" dir="2700000" algn="tl">
                  <a:srgbClr val="000000">
                    <a:alpha val="43137"/>
                  </a:srgbClr>
                </a:outerShdw>
              </a:effectLst>
            </a:endParaRPr>
          </a:p>
          <a:p>
            <a:r>
              <a:rPr lang="en-US" sz="2000" dirty="0"/>
              <a:t>For a web page that is not an electronic journal you should record the following information in the reference:</a:t>
            </a:r>
          </a:p>
          <a:p>
            <a:endParaRPr lang="en-US" sz="2000" dirty="0"/>
          </a:p>
          <a:p>
            <a:pPr marL="109728" indent="0">
              <a:buNone/>
            </a:pPr>
            <a:r>
              <a:rPr lang="en-US" sz="2000" dirty="0">
                <a:solidFill>
                  <a:srgbClr val="FF0000"/>
                </a:solidFill>
              </a:rPr>
              <a:t>Author or Editor (if available). Year (if available). Title [Online]. Place: Publisher (if available). Available at: web address of document [Accessed: day Month year].</a:t>
            </a:r>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76200" y="0"/>
            <a:ext cx="8229600" cy="9906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4"/>
          <p:cNvSpPr/>
          <p:nvPr/>
        </p:nvSpPr>
        <p:spPr>
          <a:xfrm>
            <a:off x="533400" y="3733800"/>
            <a:ext cx="83820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sz="2000" dirty="0" smtClean="0"/>
              <a:t>Lane, C. et al. 2003. </a:t>
            </a:r>
            <a:r>
              <a:rPr lang="en-GB" sz="2000" i="1" dirty="0" smtClean="0"/>
              <a:t>The future of professionalised work: UK and Germany compared</a:t>
            </a:r>
            <a:r>
              <a:rPr lang="en-GB" sz="2000" dirty="0" smtClean="0"/>
              <a:t> [Online]. London: Anglo-German Foundation for the Study of Industrial Society. Available at: http://www.agf.org.uk/pubs/pdfs/1232web.pdf [Accessed: 10 May 2007].</a:t>
            </a:r>
            <a:endParaRPr lang="en-GB" sz="2000" dirty="0"/>
          </a:p>
        </p:txBody>
      </p:sp>
    </p:spTree>
    <p:extLst>
      <p:ext uri="{BB962C8B-B14F-4D97-AF65-F5344CB8AC3E}">
        <p14:creationId xmlns:p14="http://schemas.microsoft.com/office/powerpoint/2010/main" val="3054981504"/>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21360" y="1213643"/>
            <a:ext cx="8770239" cy="4525963"/>
          </a:xfrm>
        </p:spPr>
        <p:txBody>
          <a:bodyPr>
            <a:normAutofit/>
          </a:bodyPr>
          <a:lstStyle/>
          <a:p>
            <a:pPr marL="109728" indent="0">
              <a:buNone/>
            </a:pPr>
            <a:r>
              <a:rPr lang="en-US" sz="3000" b="1" dirty="0" smtClean="0">
                <a:solidFill>
                  <a:srgbClr val="00B050"/>
                </a:solidFill>
                <a:effectLst>
                  <a:outerShdw blurRad="38100" dist="38100" dir="2700000" algn="tl">
                    <a:srgbClr val="000000">
                      <a:alpha val="43137"/>
                    </a:srgbClr>
                  </a:outerShdw>
                </a:effectLst>
              </a:rPr>
              <a:t>4.5  </a:t>
            </a:r>
            <a:r>
              <a:rPr lang="en-US" sz="3000" b="1" u="sng" dirty="0" smtClean="0">
                <a:solidFill>
                  <a:srgbClr val="00B050"/>
                </a:solidFill>
                <a:effectLst>
                  <a:outerShdw blurRad="38100" dist="38100" dir="2700000" algn="tl">
                    <a:srgbClr val="000000">
                      <a:alpha val="43137"/>
                    </a:srgbClr>
                  </a:outerShdw>
                </a:effectLst>
              </a:rPr>
              <a:t>Web </a:t>
            </a:r>
            <a:r>
              <a:rPr lang="en-US" sz="3000" u="sng" dirty="0" smtClean="0">
                <a:solidFill>
                  <a:srgbClr val="00B050"/>
                </a:solidFill>
                <a:effectLst>
                  <a:outerShdw blurRad="38100" dist="38100" dir="2700000" algn="tl">
                    <a:srgbClr val="000000">
                      <a:alpha val="43137"/>
                    </a:srgbClr>
                  </a:outerShdw>
                </a:effectLst>
              </a:rPr>
              <a:t>document</a:t>
            </a:r>
            <a:r>
              <a:rPr lang="en-US" sz="3000" dirty="0" smtClean="0">
                <a:solidFill>
                  <a:srgbClr val="00B050"/>
                </a:solidFill>
                <a:effectLst>
                  <a:outerShdw blurRad="38100" dist="38100" dir="2700000" algn="tl">
                    <a:srgbClr val="000000">
                      <a:alpha val="43137"/>
                    </a:srgbClr>
                  </a:outerShdw>
                </a:effectLst>
              </a:rPr>
              <a:t> </a:t>
            </a:r>
            <a:r>
              <a:rPr lang="en-US" sz="1400" dirty="0" smtClean="0">
                <a:solidFill>
                  <a:srgbClr val="00B050"/>
                </a:solidFill>
                <a:effectLst>
                  <a:outerShdw blurRad="38100" dist="38100" dir="2700000" algn="tl">
                    <a:srgbClr val="000000">
                      <a:alpha val="43137"/>
                    </a:srgbClr>
                  </a:outerShdw>
                </a:effectLst>
              </a:rPr>
              <a:t>(cont’d)</a:t>
            </a:r>
            <a:endParaRPr lang="en-US" sz="1400" dirty="0">
              <a:solidFill>
                <a:srgbClr val="00B050"/>
              </a:solidFill>
              <a:effectLst>
                <a:outerShdw blurRad="38100" dist="38100" dir="2700000" algn="tl">
                  <a:srgbClr val="000000">
                    <a:alpha val="43137"/>
                  </a:srgbClr>
                </a:outerShdw>
              </a:effectLst>
            </a:endParaRPr>
          </a:p>
          <a:p>
            <a:pPr marL="109728" indent="0">
              <a:buNone/>
            </a:pPr>
            <a:endParaRPr lang="en-US" dirty="0" smtClean="0"/>
          </a:p>
          <a:p>
            <a:pPr marL="109728" indent="0">
              <a:buNone/>
            </a:pPr>
            <a:endParaRPr lang="en-US" dirty="0"/>
          </a:p>
          <a:p>
            <a:endParaRPr lang="en-US" dirty="0"/>
          </a:p>
        </p:txBody>
      </p:sp>
      <p:sp>
        <p:nvSpPr>
          <p:cNvPr id="3" name="Title 2"/>
          <p:cNvSpPr>
            <a:spLocks noGrp="1"/>
          </p:cNvSpPr>
          <p:nvPr>
            <p:ph type="title"/>
          </p:nvPr>
        </p:nvSpPr>
        <p:spPr>
          <a:xfrm>
            <a:off x="173736" y="152400"/>
            <a:ext cx="8229600" cy="1143000"/>
          </a:xfrm>
        </p:spPr>
        <p:txBody>
          <a:bodyPr/>
          <a:lstStyle/>
          <a:p>
            <a:r>
              <a:rPr lang="en-GB" dirty="0" smtClean="0"/>
              <a:t>4.  </a:t>
            </a:r>
            <a:r>
              <a:rPr lang="en-GB" u="sng" dirty="0" smtClean="0"/>
              <a:t>List </a:t>
            </a:r>
            <a:r>
              <a:rPr lang="en-GB" u="sng" dirty="0"/>
              <a:t>of </a:t>
            </a:r>
            <a:r>
              <a:rPr lang="en-GB" u="sng" dirty="0" smtClean="0"/>
              <a:t>references</a:t>
            </a:r>
            <a:r>
              <a:rPr lang="en-GB" b="0" dirty="0" smtClean="0"/>
              <a:t> </a:t>
            </a:r>
            <a:r>
              <a:rPr lang="en-GB" sz="1400" b="0" dirty="0" smtClean="0"/>
              <a:t>(cont’d)</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7" name="Horizontal Scroll 6"/>
          <p:cNvSpPr/>
          <p:nvPr/>
        </p:nvSpPr>
        <p:spPr>
          <a:xfrm>
            <a:off x="1143000" y="1371600"/>
            <a:ext cx="7543800" cy="4800600"/>
          </a:xfrm>
          <a:prstGeom prst="horizontalScroll">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u="sng" dirty="0" smtClean="0">
                <a:solidFill>
                  <a:srgbClr val="FF0000"/>
                </a:solidFill>
              </a:rPr>
              <a:t>Tips:</a:t>
            </a:r>
          </a:p>
          <a:p>
            <a:pPr marL="285750" indent="-285750">
              <a:buFont typeface="Arial" pitchFamily="34" charset="0"/>
              <a:buChar char="•"/>
            </a:pPr>
            <a:r>
              <a:rPr lang="en-US" sz="1600" dirty="0" smtClean="0">
                <a:solidFill>
                  <a:srgbClr val="FF0000"/>
                </a:solidFill>
              </a:rPr>
              <a:t>Citing web pages can be problematic:</a:t>
            </a:r>
          </a:p>
          <a:p>
            <a:pPr marL="285750" indent="-285750">
              <a:buFont typeface="Arial" pitchFamily="34" charset="0"/>
              <a:buChar char="•"/>
            </a:pPr>
            <a:r>
              <a:rPr lang="en-US" sz="1600" dirty="0" smtClean="0">
                <a:solidFill>
                  <a:srgbClr val="FF0000"/>
                </a:solidFill>
              </a:rPr>
              <a:t>If no personal author is visible, you can include the organisation responsible for the web page instead. If neither are obvious, begin your reference with the title of the document, then insert the date. </a:t>
            </a:r>
          </a:p>
          <a:p>
            <a:pPr marL="285750" indent="-285750">
              <a:buFont typeface="Arial" pitchFamily="34" charset="0"/>
              <a:buChar char="•"/>
            </a:pPr>
            <a:r>
              <a:rPr lang="en-US" sz="1600" dirty="0" smtClean="0">
                <a:solidFill>
                  <a:srgbClr val="FF0000"/>
                </a:solidFill>
              </a:rPr>
              <a:t>If the title is not on the page, look at the top line of the browser. The title of the document should appear there, above the menu bar. </a:t>
            </a:r>
          </a:p>
          <a:p>
            <a:pPr marL="285750" indent="-285750">
              <a:buFont typeface="Arial" pitchFamily="34" charset="0"/>
              <a:buChar char="•"/>
            </a:pPr>
            <a:r>
              <a:rPr lang="en-US" sz="1600" dirty="0" smtClean="0">
                <a:solidFill>
                  <a:srgbClr val="FF0000"/>
                </a:solidFill>
              </a:rPr>
              <a:t>If no publisher is available, use the organisation responsible instead, although this information can be viewed as optional. </a:t>
            </a:r>
          </a:p>
          <a:p>
            <a:pPr marL="285750" indent="-285750">
              <a:buFont typeface="Arial" pitchFamily="34" charset="0"/>
              <a:buChar char="•"/>
            </a:pPr>
            <a:r>
              <a:rPr lang="en-US" sz="1600" dirty="0" smtClean="0">
                <a:solidFill>
                  <a:srgbClr val="FF0000"/>
                </a:solidFill>
              </a:rPr>
              <a:t>If no date is visible write [no date] instead. </a:t>
            </a:r>
          </a:p>
          <a:p>
            <a:pPr marL="285750" indent="-285750">
              <a:buFont typeface="Arial" pitchFamily="34" charset="0"/>
              <a:buChar char="•"/>
            </a:pPr>
            <a:r>
              <a:rPr lang="en-US" sz="1600" dirty="0" smtClean="0">
                <a:solidFill>
                  <a:srgbClr val="FF0000"/>
                </a:solidFill>
              </a:rPr>
              <a:t>If you quote from a web page with no page numbers, you can use the paragraph numbers or sub-headings in your citation.</a:t>
            </a:r>
            <a:endParaRPr lang="en-US" sz="1600" dirty="0">
              <a:solidFill>
                <a:srgbClr val="FF0000"/>
              </a:solidFill>
            </a:endParaRPr>
          </a:p>
        </p:txBody>
      </p:sp>
    </p:spTree>
    <p:extLst>
      <p:ext uri="{BB962C8B-B14F-4D97-AF65-F5344CB8AC3E}">
        <p14:creationId xmlns:p14="http://schemas.microsoft.com/office/powerpoint/2010/main" val="294946546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lnSpcReduction="10000"/>
          </a:bodyPr>
          <a:lstStyle/>
          <a:p>
            <a:r>
              <a:rPr lang="en-GB" dirty="0"/>
              <a:t>Keep track of everything you </a:t>
            </a:r>
            <a:r>
              <a:rPr lang="en-GB" dirty="0" smtClean="0"/>
              <a:t>access while </a:t>
            </a:r>
            <a:r>
              <a:rPr lang="en-GB" dirty="0"/>
              <a:t>you research your piece of work. </a:t>
            </a:r>
          </a:p>
          <a:p>
            <a:r>
              <a:rPr lang="en-GB" dirty="0"/>
              <a:t>Note down all the details you will need to reference each source in full before you start taking notes. </a:t>
            </a:r>
          </a:p>
          <a:p>
            <a:r>
              <a:rPr lang="en-GB" dirty="0"/>
              <a:t>Write down the page numbers of any quotes you note. </a:t>
            </a:r>
          </a:p>
          <a:p>
            <a:pPr>
              <a:lnSpc>
                <a:spcPct val="80000"/>
              </a:lnSpc>
            </a:pPr>
            <a:r>
              <a:rPr lang="en-US" sz="2400" b="1" dirty="0">
                <a:solidFill>
                  <a:srgbClr val="FF0000"/>
                </a:solidFill>
              </a:rPr>
              <a:t>If you present work containing ideas or quotes from other authors, without acknowledging their work  (even if you do so accidentally) you may be accused of </a:t>
            </a:r>
            <a:r>
              <a:rPr lang="en-US" sz="2400" b="1" u="sng" dirty="0">
                <a:solidFill>
                  <a:srgbClr val="FF0000"/>
                </a:solidFill>
              </a:rPr>
              <a:t>plagiarism</a:t>
            </a:r>
            <a:r>
              <a:rPr lang="en-US" sz="2400" b="1" dirty="0">
                <a:solidFill>
                  <a:srgbClr val="FF0000"/>
                </a:solidFill>
              </a:rPr>
              <a:t>! </a:t>
            </a:r>
          </a:p>
          <a:p>
            <a:r>
              <a:rPr lang="en-GB" dirty="0" smtClean="0"/>
              <a:t>Microsoft Word referencing feature (Harvard-Angelia 2008) will help you to reference.</a:t>
            </a:r>
            <a:endParaRPr lang="en-GB" dirty="0"/>
          </a:p>
          <a:p>
            <a:endParaRPr lang="en-US" dirty="0"/>
          </a:p>
        </p:txBody>
      </p:sp>
      <p:sp>
        <p:nvSpPr>
          <p:cNvPr id="3" name="Title 2"/>
          <p:cNvSpPr>
            <a:spLocks noGrp="1"/>
          </p:cNvSpPr>
          <p:nvPr>
            <p:ph type="title"/>
          </p:nvPr>
        </p:nvSpPr>
        <p:spPr>
          <a:xfrm>
            <a:off x="304800" y="152400"/>
            <a:ext cx="8229600" cy="1143000"/>
          </a:xfrm>
        </p:spPr>
        <p:txBody>
          <a:bodyPr/>
          <a:lstStyle/>
          <a:p>
            <a:r>
              <a:rPr lang="en-GB" dirty="0" smtClean="0"/>
              <a:t>5.  </a:t>
            </a:r>
            <a:r>
              <a:rPr lang="en-GB" u="sng" dirty="0" smtClean="0"/>
              <a:t>Words </a:t>
            </a:r>
            <a:r>
              <a:rPr lang="en-GB" u="sng" dirty="0"/>
              <a:t>of advice</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45497377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04800" y="152400"/>
            <a:ext cx="8229600" cy="1143000"/>
          </a:xfrm>
        </p:spPr>
        <p:txBody>
          <a:bodyPr>
            <a:normAutofit/>
          </a:bodyPr>
          <a:lstStyle/>
          <a:p>
            <a:r>
              <a:rPr lang="en-GB" dirty="0" smtClean="0"/>
              <a:t>5.  </a:t>
            </a:r>
            <a:r>
              <a:rPr lang="en-GB" u="sng" dirty="0" smtClean="0"/>
              <a:t>Words </a:t>
            </a:r>
            <a:r>
              <a:rPr lang="en-GB" u="sng" dirty="0"/>
              <a:t>of </a:t>
            </a:r>
            <a:r>
              <a:rPr lang="en-GB" u="sng" dirty="0" smtClean="0"/>
              <a:t>advice</a:t>
            </a:r>
            <a:r>
              <a:rPr lang="en-GB" b="0" dirty="0" smtClean="0"/>
              <a:t> –take note</a:t>
            </a:r>
            <a:endParaRPr lang="en-US" sz="1400" b="0"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
        <p:nvSpPr>
          <p:cNvPr id="5" name="Rectangle 5"/>
          <p:cNvSpPr txBox="1">
            <a:spLocks noChangeArrowheads="1"/>
          </p:cNvSpPr>
          <p:nvPr/>
        </p:nvSpPr>
        <p:spPr>
          <a:xfrm>
            <a:off x="304800" y="1295400"/>
            <a:ext cx="4229100" cy="4895850"/>
          </a:xfrm>
          <a:prstGeom prst="rect">
            <a:avLst/>
          </a:prstGeom>
        </p:spPr>
        <p:txBody>
          <a:bodyPr vert="horz">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80000"/>
              </a:lnSpc>
              <a:buFontTx/>
              <a:buNone/>
            </a:pPr>
            <a:r>
              <a:rPr lang="en-GB" sz="1800" b="1" u="sng" dirty="0" smtClean="0"/>
              <a:t>Books</a:t>
            </a:r>
            <a:r>
              <a:rPr lang="en-GB" sz="1800" dirty="0" smtClean="0"/>
              <a:t> </a:t>
            </a:r>
            <a:endParaRPr lang="en-US" sz="1800" dirty="0" smtClean="0"/>
          </a:p>
          <a:p>
            <a:pPr>
              <a:lnSpc>
                <a:spcPct val="80000"/>
              </a:lnSpc>
            </a:pPr>
            <a:r>
              <a:rPr lang="en-US" sz="1800" dirty="0" smtClean="0"/>
              <a:t>Author(s)/ editor(s) name(s)  </a:t>
            </a:r>
          </a:p>
          <a:p>
            <a:pPr>
              <a:lnSpc>
                <a:spcPct val="80000"/>
              </a:lnSpc>
            </a:pPr>
            <a:r>
              <a:rPr lang="en-US" sz="1800" dirty="0" smtClean="0"/>
              <a:t>Book title </a:t>
            </a:r>
          </a:p>
          <a:p>
            <a:pPr>
              <a:lnSpc>
                <a:spcPct val="80000"/>
              </a:lnSpc>
            </a:pPr>
            <a:r>
              <a:rPr lang="en-US" sz="1800" dirty="0" smtClean="0"/>
              <a:t>Publication date</a:t>
            </a:r>
          </a:p>
          <a:p>
            <a:pPr>
              <a:lnSpc>
                <a:spcPct val="80000"/>
              </a:lnSpc>
            </a:pPr>
            <a:r>
              <a:rPr lang="en-US" sz="1800" dirty="0" smtClean="0"/>
              <a:t>Edition (if not the first) </a:t>
            </a:r>
          </a:p>
          <a:p>
            <a:pPr>
              <a:lnSpc>
                <a:spcPct val="80000"/>
              </a:lnSpc>
            </a:pPr>
            <a:r>
              <a:rPr lang="en-US" sz="1800" dirty="0" smtClean="0"/>
              <a:t>Place of publication </a:t>
            </a:r>
          </a:p>
          <a:p>
            <a:pPr>
              <a:lnSpc>
                <a:spcPct val="80000"/>
              </a:lnSpc>
            </a:pPr>
            <a:r>
              <a:rPr lang="en-US" sz="1800" dirty="0" smtClean="0"/>
              <a:t>Publisher name </a:t>
            </a:r>
          </a:p>
          <a:p>
            <a:pPr>
              <a:lnSpc>
                <a:spcPct val="80000"/>
              </a:lnSpc>
            </a:pPr>
            <a:r>
              <a:rPr lang="en-US" sz="1800" dirty="0" smtClean="0"/>
              <a:t>Page numbers used</a:t>
            </a:r>
          </a:p>
          <a:p>
            <a:pPr>
              <a:lnSpc>
                <a:spcPct val="80000"/>
              </a:lnSpc>
              <a:buFontTx/>
              <a:buNone/>
            </a:pPr>
            <a:endParaRPr lang="en-US" sz="1800" dirty="0" smtClean="0"/>
          </a:p>
          <a:p>
            <a:pPr>
              <a:lnSpc>
                <a:spcPct val="80000"/>
              </a:lnSpc>
              <a:buFontTx/>
              <a:buNone/>
            </a:pPr>
            <a:r>
              <a:rPr lang="en-US" sz="1800" b="1" u="sng" dirty="0" smtClean="0"/>
              <a:t>Electronic resources</a:t>
            </a:r>
            <a:endParaRPr lang="en-US" sz="1800" b="1" dirty="0" smtClean="0"/>
          </a:p>
          <a:p>
            <a:pPr>
              <a:lnSpc>
                <a:spcPct val="80000"/>
              </a:lnSpc>
            </a:pPr>
            <a:r>
              <a:rPr lang="en-US" sz="1800" dirty="0" smtClean="0"/>
              <a:t>Web address / DOI </a:t>
            </a:r>
          </a:p>
          <a:p>
            <a:pPr>
              <a:lnSpc>
                <a:spcPct val="80000"/>
              </a:lnSpc>
            </a:pPr>
            <a:r>
              <a:rPr lang="en-GB" sz="1800" dirty="0" smtClean="0"/>
              <a:t>Author/ title of source used</a:t>
            </a:r>
            <a:endParaRPr lang="en-US" sz="1800" dirty="0" smtClean="0"/>
          </a:p>
          <a:p>
            <a:pPr>
              <a:lnSpc>
                <a:spcPct val="80000"/>
              </a:lnSpc>
            </a:pPr>
            <a:r>
              <a:rPr lang="en-GB" sz="1800" dirty="0" smtClean="0"/>
              <a:t>Date of publication (if available) </a:t>
            </a:r>
            <a:endParaRPr lang="en-US" sz="1800" dirty="0" smtClean="0"/>
          </a:p>
          <a:p>
            <a:pPr>
              <a:lnSpc>
                <a:spcPct val="80000"/>
              </a:lnSpc>
            </a:pPr>
            <a:r>
              <a:rPr lang="en-GB" sz="1800" dirty="0" smtClean="0"/>
              <a:t>Page numbers used (if available) </a:t>
            </a:r>
          </a:p>
          <a:p>
            <a:pPr>
              <a:lnSpc>
                <a:spcPct val="80000"/>
              </a:lnSpc>
            </a:pPr>
            <a:r>
              <a:rPr lang="en-US" sz="1800" dirty="0" smtClean="0"/>
              <a:t>Date accessed</a:t>
            </a:r>
          </a:p>
          <a:p>
            <a:pPr>
              <a:lnSpc>
                <a:spcPct val="80000"/>
              </a:lnSpc>
            </a:pPr>
            <a:r>
              <a:rPr lang="en-US" sz="1800" dirty="0" smtClean="0"/>
              <a:t>Is it an e-book, e-journal, e-mail, discussion list, blog etc.? </a:t>
            </a:r>
          </a:p>
          <a:p>
            <a:pPr>
              <a:lnSpc>
                <a:spcPct val="80000"/>
              </a:lnSpc>
            </a:pPr>
            <a:endParaRPr lang="en-US" sz="1800" dirty="0" smtClean="0"/>
          </a:p>
        </p:txBody>
      </p:sp>
      <p:sp>
        <p:nvSpPr>
          <p:cNvPr id="6" name="Rectangle 6"/>
          <p:cNvSpPr txBox="1">
            <a:spLocks noChangeArrowheads="1"/>
          </p:cNvSpPr>
          <p:nvPr/>
        </p:nvSpPr>
        <p:spPr>
          <a:xfrm>
            <a:off x="4533900" y="1222375"/>
            <a:ext cx="4414837" cy="4968875"/>
          </a:xfrm>
          <a:prstGeom prst="rect">
            <a:avLst/>
          </a:prstGeom>
        </p:spPr>
        <p:txBody>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a:lnSpc>
                <a:spcPct val="80000"/>
              </a:lnSpc>
              <a:buFontTx/>
              <a:buNone/>
            </a:pPr>
            <a:r>
              <a:rPr lang="en-US" sz="1800" b="1" u="sng" dirty="0" smtClean="0"/>
              <a:t>Journal articles</a:t>
            </a:r>
            <a:r>
              <a:rPr lang="en-US" sz="1800" u="sng" dirty="0" smtClean="0"/>
              <a:t> </a:t>
            </a:r>
            <a:endParaRPr lang="en-US" sz="1800" dirty="0" smtClean="0"/>
          </a:p>
          <a:p>
            <a:pPr>
              <a:lnSpc>
                <a:spcPct val="80000"/>
              </a:lnSpc>
            </a:pPr>
            <a:r>
              <a:rPr lang="en-US" sz="1800" dirty="0" smtClean="0"/>
              <a:t>Name(s) of article author(s) </a:t>
            </a:r>
          </a:p>
          <a:p>
            <a:pPr>
              <a:lnSpc>
                <a:spcPct val="80000"/>
              </a:lnSpc>
            </a:pPr>
            <a:r>
              <a:rPr lang="en-US" sz="1800" dirty="0" smtClean="0"/>
              <a:t>Title of the article </a:t>
            </a:r>
          </a:p>
          <a:p>
            <a:pPr>
              <a:lnSpc>
                <a:spcPct val="80000"/>
              </a:lnSpc>
            </a:pPr>
            <a:r>
              <a:rPr lang="en-US" sz="1800" dirty="0" smtClean="0"/>
              <a:t>Title of the journal  </a:t>
            </a:r>
          </a:p>
          <a:p>
            <a:pPr>
              <a:lnSpc>
                <a:spcPct val="80000"/>
              </a:lnSpc>
            </a:pPr>
            <a:r>
              <a:rPr lang="en-US" sz="1800" dirty="0" smtClean="0"/>
              <a:t>Date when journal was published </a:t>
            </a:r>
          </a:p>
          <a:p>
            <a:pPr>
              <a:lnSpc>
                <a:spcPct val="80000"/>
              </a:lnSpc>
            </a:pPr>
            <a:r>
              <a:rPr lang="en-US" sz="1800" dirty="0" smtClean="0"/>
              <a:t>The page number(s) of journal article  </a:t>
            </a:r>
          </a:p>
          <a:p>
            <a:pPr>
              <a:lnSpc>
                <a:spcPct val="80000"/>
              </a:lnSpc>
            </a:pPr>
            <a:r>
              <a:rPr lang="en-US" sz="1800" dirty="0" smtClean="0"/>
              <a:t>Volume and issue numbers</a:t>
            </a:r>
          </a:p>
          <a:p>
            <a:pPr>
              <a:lnSpc>
                <a:spcPct val="80000"/>
              </a:lnSpc>
            </a:pPr>
            <a:r>
              <a:rPr lang="en-US" sz="1800" dirty="0" smtClean="0"/>
              <a:t>Page number’s used  </a:t>
            </a:r>
          </a:p>
          <a:p>
            <a:pPr>
              <a:lnSpc>
                <a:spcPct val="80000"/>
              </a:lnSpc>
            </a:pPr>
            <a:endParaRPr lang="en-US" sz="1800" dirty="0" smtClean="0"/>
          </a:p>
          <a:p>
            <a:pPr>
              <a:lnSpc>
                <a:spcPct val="80000"/>
              </a:lnSpc>
              <a:buFontTx/>
              <a:buNone/>
            </a:pPr>
            <a:r>
              <a:rPr lang="en-US" sz="1800" b="1" u="sng" dirty="0" smtClean="0"/>
              <a:t>Conferences</a:t>
            </a:r>
            <a:endParaRPr lang="en-US" sz="1800" dirty="0" smtClean="0"/>
          </a:p>
          <a:p>
            <a:pPr>
              <a:lnSpc>
                <a:spcPct val="80000"/>
              </a:lnSpc>
            </a:pPr>
            <a:r>
              <a:rPr lang="en-GB" sz="1800" dirty="0" smtClean="0"/>
              <a:t>Author(s)/ editor(s)/ corporate author of </a:t>
            </a:r>
            <a:r>
              <a:rPr lang="en-US" sz="1800" dirty="0" smtClean="0"/>
              <a:t>conference proceedings</a:t>
            </a:r>
          </a:p>
          <a:p>
            <a:pPr>
              <a:lnSpc>
                <a:spcPct val="80000"/>
              </a:lnSpc>
            </a:pPr>
            <a:r>
              <a:rPr lang="en-US" sz="1800" dirty="0" smtClean="0"/>
              <a:t>Title of conference proceedings</a:t>
            </a:r>
          </a:p>
          <a:p>
            <a:pPr>
              <a:lnSpc>
                <a:spcPct val="80000"/>
              </a:lnSpc>
            </a:pPr>
            <a:r>
              <a:rPr lang="en-US" sz="1800" dirty="0" smtClean="0"/>
              <a:t>Title of conference paper</a:t>
            </a:r>
          </a:p>
          <a:p>
            <a:pPr>
              <a:lnSpc>
                <a:spcPct val="80000"/>
              </a:lnSpc>
            </a:pPr>
            <a:r>
              <a:rPr lang="en-GB" sz="1800" dirty="0" smtClean="0"/>
              <a:t>Author of conference paper</a:t>
            </a:r>
          </a:p>
          <a:p>
            <a:pPr>
              <a:lnSpc>
                <a:spcPct val="80000"/>
              </a:lnSpc>
            </a:pPr>
            <a:r>
              <a:rPr lang="en-GB" sz="1800" dirty="0" smtClean="0"/>
              <a:t>Page numbers of conference paper</a:t>
            </a:r>
            <a:endParaRPr lang="en-US" sz="1800" dirty="0" smtClean="0"/>
          </a:p>
          <a:p>
            <a:pPr>
              <a:lnSpc>
                <a:spcPct val="80000"/>
              </a:lnSpc>
            </a:pPr>
            <a:r>
              <a:rPr lang="en-US" sz="1800" dirty="0" smtClean="0"/>
              <a:t>Page number’s used  </a:t>
            </a:r>
          </a:p>
          <a:p>
            <a:pPr>
              <a:lnSpc>
                <a:spcPct val="80000"/>
              </a:lnSpc>
              <a:buFontTx/>
              <a:buNone/>
            </a:pPr>
            <a:endParaRPr lang="en-US" sz="1800" dirty="0" smtClean="0"/>
          </a:p>
          <a:p>
            <a:pPr>
              <a:lnSpc>
                <a:spcPct val="80000"/>
              </a:lnSpc>
            </a:pPr>
            <a:endParaRPr lang="en-US" sz="2000" dirty="0" smtClean="0"/>
          </a:p>
        </p:txBody>
      </p:sp>
    </p:spTree>
    <p:extLst>
      <p:ext uri="{BB962C8B-B14F-4D97-AF65-F5344CB8AC3E}">
        <p14:creationId xmlns:p14="http://schemas.microsoft.com/office/powerpoint/2010/main" val="19093189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914400"/>
            <a:ext cx="8229600" cy="5257800"/>
          </a:xfrm>
        </p:spPr>
        <p:txBody>
          <a:bodyPr>
            <a:normAutofit fontScale="92500" lnSpcReduction="10000"/>
          </a:bodyPr>
          <a:lstStyle/>
          <a:p>
            <a:r>
              <a:rPr lang="en-GB" b="1" u="sng" dirty="0">
                <a:effectLst>
                  <a:outerShdw blurRad="38100" dist="38100" dir="2700000" algn="tl">
                    <a:srgbClr val="000000">
                      <a:alpha val="43137"/>
                    </a:srgbClr>
                  </a:outerShdw>
                </a:effectLst>
              </a:rPr>
              <a:t>Citing</a:t>
            </a:r>
            <a:endParaRPr lang="en-GB" u="sng" dirty="0">
              <a:effectLst>
                <a:outerShdw blurRad="38100" dist="38100" dir="2700000" algn="tl">
                  <a:srgbClr val="000000">
                    <a:alpha val="43137"/>
                  </a:srgbClr>
                </a:outerShdw>
              </a:effectLst>
            </a:endParaRPr>
          </a:p>
          <a:p>
            <a:pPr marL="109728" indent="0">
              <a:buNone/>
            </a:pPr>
            <a:r>
              <a:rPr lang="en-GB" sz="2800" dirty="0"/>
              <a:t>When you refer to another author's work in your </a:t>
            </a:r>
            <a:r>
              <a:rPr lang="en-GB" sz="2800" dirty="0" smtClean="0"/>
              <a:t>assignment </a:t>
            </a:r>
            <a:r>
              <a:rPr lang="en-GB" sz="2800" dirty="0"/>
              <a:t>you must cite your source by providing the last name of the author and the year of </a:t>
            </a:r>
            <a:r>
              <a:rPr lang="en-GB" sz="2800" dirty="0" smtClean="0"/>
              <a:t>publication in the text.</a:t>
            </a:r>
          </a:p>
          <a:p>
            <a:pPr marL="109728" indent="0">
              <a:buNone/>
            </a:pPr>
            <a:endParaRPr lang="en-GB" sz="2800" b="1" u="sng" dirty="0">
              <a:effectLst>
                <a:outerShdw blurRad="38100" dist="38100" dir="2700000" algn="tl">
                  <a:srgbClr val="000000">
                    <a:alpha val="43137"/>
                  </a:srgbClr>
                </a:outerShdw>
              </a:effectLst>
            </a:endParaRPr>
          </a:p>
          <a:p>
            <a:pPr marL="109728" indent="0">
              <a:buNone/>
            </a:pPr>
            <a:r>
              <a:rPr lang="en-GB" sz="2800" b="1" u="sng" dirty="0" smtClean="0">
                <a:effectLst>
                  <a:outerShdw blurRad="38100" dist="38100" dir="2700000" algn="tl">
                    <a:srgbClr val="000000">
                      <a:alpha val="43137"/>
                    </a:srgbClr>
                  </a:outerShdw>
                </a:effectLst>
              </a:rPr>
              <a:t>Referencing</a:t>
            </a:r>
            <a:endParaRPr lang="en-GB" sz="2800" u="sng" dirty="0">
              <a:effectLst>
                <a:outerShdw blurRad="38100" dist="38100" dir="2700000" algn="tl">
                  <a:srgbClr val="000000">
                    <a:alpha val="43137"/>
                  </a:srgbClr>
                </a:outerShdw>
              </a:effectLst>
            </a:endParaRPr>
          </a:p>
          <a:p>
            <a:pPr marL="114300" indent="0">
              <a:lnSpc>
                <a:spcPct val="80000"/>
              </a:lnSpc>
              <a:buFontTx/>
              <a:buNone/>
            </a:pPr>
            <a:r>
              <a:rPr lang="en-GB" sz="2800" dirty="0" smtClean="0"/>
              <a:t>At the end of your work, under the heading </a:t>
            </a:r>
            <a:r>
              <a:rPr lang="en-GB" sz="2800" i="1" dirty="0" smtClean="0">
                <a:solidFill>
                  <a:srgbClr val="FF0000"/>
                </a:solidFill>
              </a:rPr>
              <a:t>References</a:t>
            </a:r>
            <a:r>
              <a:rPr lang="en-GB" sz="2800" dirty="0" smtClean="0"/>
              <a:t>, write a full description of each source you have cited, listing them in </a:t>
            </a:r>
            <a:r>
              <a:rPr lang="en-GB" sz="2800" u="sng" dirty="0" smtClean="0"/>
              <a:t>alphabetical order </a:t>
            </a:r>
            <a:r>
              <a:rPr lang="en-GB" sz="2800" dirty="0" smtClean="0"/>
              <a:t>by the author's last name</a:t>
            </a:r>
            <a:r>
              <a:rPr lang="en-GB" sz="2800" dirty="0"/>
              <a:t>. </a:t>
            </a:r>
            <a:endParaRPr lang="en-GB" sz="2800" dirty="0" smtClean="0"/>
          </a:p>
          <a:p>
            <a:pPr marL="114300" indent="0">
              <a:lnSpc>
                <a:spcPct val="80000"/>
              </a:lnSpc>
              <a:buFontTx/>
              <a:buNone/>
            </a:pPr>
            <a:endParaRPr lang="en-GB" sz="2800" i="1" dirty="0">
              <a:solidFill>
                <a:srgbClr val="FF0000"/>
              </a:solidFill>
            </a:endParaRPr>
          </a:p>
          <a:p>
            <a:pPr marL="114300" indent="0">
              <a:lnSpc>
                <a:spcPct val="80000"/>
              </a:lnSpc>
              <a:buFontTx/>
              <a:buNone/>
            </a:pPr>
            <a:r>
              <a:rPr lang="en-GB" sz="2800" i="1" dirty="0" smtClean="0">
                <a:solidFill>
                  <a:srgbClr val="FF0000"/>
                </a:solidFill>
              </a:rPr>
              <a:t>Bibliography: </a:t>
            </a:r>
            <a:r>
              <a:rPr lang="en-US" sz="2800" dirty="0"/>
              <a:t>lists all of the sources you have read to help write </a:t>
            </a:r>
            <a:r>
              <a:rPr lang="en-US" sz="2800" dirty="0" smtClean="0"/>
              <a:t>your </a:t>
            </a:r>
            <a:r>
              <a:rPr lang="en-US" sz="2800" dirty="0"/>
              <a:t>assignment, not just those cited in the text. </a:t>
            </a:r>
          </a:p>
          <a:p>
            <a:endParaRPr lang="en-GB" dirty="0" smtClean="0"/>
          </a:p>
          <a:p>
            <a:endParaRPr lang="en-US" dirty="0"/>
          </a:p>
        </p:txBody>
      </p:sp>
      <p:sp>
        <p:nvSpPr>
          <p:cNvPr id="3" name="Title 2"/>
          <p:cNvSpPr>
            <a:spLocks noGrp="1"/>
          </p:cNvSpPr>
          <p:nvPr>
            <p:ph type="title"/>
          </p:nvPr>
        </p:nvSpPr>
        <p:spPr>
          <a:xfrm>
            <a:off x="133350" y="76200"/>
            <a:ext cx="8839200" cy="1143000"/>
          </a:xfrm>
        </p:spPr>
        <p:txBody>
          <a:bodyPr>
            <a:normAutofit fontScale="90000"/>
          </a:bodyPr>
          <a:lstStyle/>
          <a:p>
            <a:r>
              <a:rPr lang="en-US" dirty="0" smtClean="0"/>
              <a:t>2. </a:t>
            </a:r>
            <a:r>
              <a:rPr lang="en-US" u="sng" dirty="0" smtClean="0"/>
              <a:t>What is “Citing” and “Referencing”</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50720848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buNone/>
            </a:pPr>
            <a:r>
              <a:rPr lang="en-GB" dirty="0"/>
              <a:t>You need to cite references to:</a:t>
            </a:r>
          </a:p>
          <a:p>
            <a:pPr marL="857250" indent="-285750"/>
            <a:r>
              <a:rPr lang="en-GB" dirty="0" smtClean="0"/>
              <a:t>Support </a:t>
            </a:r>
            <a:r>
              <a:rPr lang="en-GB" dirty="0"/>
              <a:t>your arguments </a:t>
            </a:r>
            <a:endParaRPr lang="en-GB" dirty="0" smtClean="0"/>
          </a:p>
          <a:p>
            <a:pPr marL="857250" indent="-285750"/>
            <a:r>
              <a:rPr lang="en-GB" dirty="0" smtClean="0"/>
              <a:t>Protect </a:t>
            </a:r>
            <a:r>
              <a:rPr lang="en-GB" dirty="0"/>
              <a:t>yourself against </a:t>
            </a:r>
            <a:r>
              <a:rPr lang="en-GB" dirty="0" smtClean="0"/>
              <a:t>plagiarism </a:t>
            </a:r>
            <a:endParaRPr lang="en-GB" dirty="0"/>
          </a:p>
          <a:p>
            <a:pPr marL="857250" indent="-285750"/>
            <a:r>
              <a:rPr lang="en-GB" dirty="0" smtClean="0"/>
              <a:t>Demonstrate </a:t>
            </a:r>
            <a:r>
              <a:rPr lang="en-GB" dirty="0"/>
              <a:t>to </a:t>
            </a:r>
            <a:r>
              <a:rPr lang="en-GB" dirty="0" smtClean="0"/>
              <a:t>tutors that </a:t>
            </a:r>
            <a:r>
              <a:rPr lang="en-GB" dirty="0"/>
              <a:t>you have carried out the necessary research </a:t>
            </a:r>
          </a:p>
          <a:p>
            <a:pPr marL="857250" indent="-285750"/>
            <a:r>
              <a:rPr lang="en-GB" dirty="0" smtClean="0"/>
              <a:t>Allow </a:t>
            </a:r>
            <a:r>
              <a:rPr lang="en-GB" dirty="0"/>
              <a:t>the </a:t>
            </a:r>
            <a:r>
              <a:rPr lang="en-GB" dirty="0" smtClean="0"/>
              <a:t>tutor </a:t>
            </a:r>
            <a:r>
              <a:rPr lang="en-GB" dirty="0"/>
              <a:t>to locate the material you </a:t>
            </a:r>
            <a:r>
              <a:rPr lang="en-GB" dirty="0" smtClean="0"/>
              <a:t>accessed. </a:t>
            </a:r>
          </a:p>
          <a:p>
            <a:pPr marL="109728" indent="0">
              <a:buNone/>
            </a:pPr>
            <a:r>
              <a:rPr lang="en-GB" dirty="0" smtClean="0"/>
              <a:t>It is important to keep record </a:t>
            </a:r>
            <a:r>
              <a:rPr lang="en-GB" dirty="0"/>
              <a:t>of all </a:t>
            </a:r>
            <a:r>
              <a:rPr lang="en-GB" dirty="0" smtClean="0"/>
              <a:t>the sources accessed </a:t>
            </a:r>
            <a:r>
              <a:rPr lang="en-GB" dirty="0"/>
              <a:t>throughout your research </a:t>
            </a:r>
            <a:r>
              <a:rPr lang="en-GB" dirty="0" smtClean="0"/>
              <a:t>process.</a:t>
            </a:r>
            <a:endParaRPr lang="en-GB" dirty="0"/>
          </a:p>
        </p:txBody>
      </p:sp>
      <p:sp>
        <p:nvSpPr>
          <p:cNvPr id="3" name="Title 2"/>
          <p:cNvSpPr>
            <a:spLocks noGrp="1"/>
          </p:cNvSpPr>
          <p:nvPr>
            <p:ph type="title"/>
          </p:nvPr>
        </p:nvSpPr>
        <p:spPr>
          <a:xfrm>
            <a:off x="304800" y="152400"/>
            <a:ext cx="8839200" cy="1143000"/>
          </a:xfrm>
        </p:spPr>
        <p:txBody>
          <a:bodyPr>
            <a:noAutofit/>
          </a:bodyPr>
          <a:lstStyle/>
          <a:p>
            <a:r>
              <a:rPr lang="en-GB" sz="4000" dirty="0" smtClean="0">
                <a:effectLst/>
              </a:rPr>
              <a:t>2.1  </a:t>
            </a:r>
            <a:r>
              <a:rPr lang="en-GB" sz="4000" u="sng" dirty="0" smtClean="0">
                <a:effectLst/>
              </a:rPr>
              <a:t>Why </a:t>
            </a:r>
            <a:r>
              <a:rPr lang="en-GB" sz="4000" u="sng" dirty="0">
                <a:effectLst/>
              </a:rPr>
              <a:t>is it important to cite references?</a:t>
            </a:r>
            <a:endParaRPr lang="en-US" sz="4000" u="sng" dirty="0">
              <a:effectLst/>
            </a:endParaRPr>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29576903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3000" dirty="0"/>
              <a:t>Cite your source when </a:t>
            </a:r>
            <a:r>
              <a:rPr lang="en-GB" sz="3000" dirty="0" smtClean="0"/>
              <a:t>you:</a:t>
            </a:r>
          </a:p>
          <a:p>
            <a:pPr marL="109728" indent="0">
              <a:buNone/>
            </a:pPr>
            <a:endParaRPr lang="en-GB" dirty="0"/>
          </a:p>
          <a:p>
            <a:pPr marL="857250" indent="-425450">
              <a:buNone/>
            </a:pPr>
            <a:r>
              <a:rPr lang="en-GB" dirty="0" smtClean="0"/>
              <a:t>a. </a:t>
            </a:r>
            <a:r>
              <a:rPr lang="en-GB" u="sng" dirty="0" smtClean="0"/>
              <a:t>Paraphrase</a:t>
            </a:r>
            <a:r>
              <a:rPr lang="en-GB" dirty="0" smtClean="0"/>
              <a:t>: </a:t>
            </a:r>
            <a:r>
              <a:rPr lang="en-US" dirty="0"/>
              <a:t>present another person’s ideas in your words</a:t>
            </a:r>
            <a:r>
              <a:rPr lang="en-GB" dirty="0" smtClean="0"/>
              <a:t> </a:t>
            </a:r>
          </a:p>
          <a:p>
            <a:pPr marL="857250" indent="-425450">
              <a:buNone/>
            </a:pPr>
            <a:r>
              <a:rPr lang="en-GB" dirty="0" smtClean="0"/>
              <a:t>b. </a:t>
            </a:r>
            <a:r>
              <a:rPr lang="en-GB" u="sng" dirty="0" smtClean="0"/>
              <a:t>Summarise</a:t>
            </a:r>
            <a:r>
              <a:rPr lang="en-GB" dirty="0" smtClean="0"/>
              <a:t>: </a:t>
            </a:r>
            <a:r>
              <a:rPr lang="en-US" dirty="0"/>
              <a:t>express another person’s ideas in fewer words</a:t>
            </a:r>
            <a:endParaRPr lang="en-GB" dirty="0" smtClean="0"/>
          </a:p>
          <a:p>
            <a:pPr marL="857250" indent="-425450">
              <a:buNone/>
            </a:pPr>
            <a:r>
              <a:rPr lang="en-GB" dirty="0" smtClean="0"/>
              <a:t>c. </a:t>
            </a:r>
            <a:r>
              <a:rPr lang="en-GB" u="sng" dirty="0" smtClean="0"/>
              <a:t>Quote</a:t>
            </a:r>
            <a:r>
              <a:rPr lang="en-GB" dirty="0" smtClean="0"/>
              <a:t>: </a:t>
            </a:r>
            <a:r>
              <a:rPr lang="en-US" dirty="0"/>
              <a:t>use another person’s ideas in their words </a:t>
            </a:r>
            <a:r>
              <a:rPr lang="en-GB" dirty="0" smtClean="0"/>
              <a:t> </a:t>
            </a:r>
          </a:p>
          <a:p>
            <a:pPr marL="857250" indent="-425450">
              <a:buNone/>
            </a:pPr>
            <a:r>
              <a:rPr lang="en-GB" dirty="0" smtClean="0"/>
              <a:t>d. Refer </a:t>
            </a:r>
            <a:r>
              <a:rPr lang="en-GB" dirty="0"/>
              <a:t>to the </a:t>
            </a:r>
            <a:r>
              <a:rPr lang="en-GB" dirty="0" smtClean="0"/>
              <a:t>ideas, theories, statistics </a:t>
            </a:r>
            <a:r>
              <a:rPr lang="en-GB" dirty="0"/>
              <a:t>of </a:t>
            </a:r>
            <a:r>
              <a:rPr lang="en-GB" dirty="0" smtClean="0"/>
              <a:t>another </a:t>
            </a:r>
            <a:r>
              <a:rPr lang="en-GB" dirty="0"/>
              <a:t>work in your assignments.</a:t>
            </a:r>
          </a:p>
          <a:p>
            <a:pPr marL="688975" indent="-255588"/>
            <a:endParaRPr lang="en-US" dirty="0"/>
          </a:p>
        </p:txBody>
      </p:sp>
      <p:sp>
        <p:nvSpPr>
          <p:cNvPr id="3" name="Title 2"/>
          <p:cNvSpPr>
            <a:spLocks noGrp="1"/>
          </p:cNvSpPr>
          <p:nvPr>
            <p:ph type="title"/>
          </p:nvPr>
        </p:nvSpPr>
        <p:spPr/>
        <p:txBody>
          <a:bodyPr/>
          <a:lstStyle/>
          <a:p>
            <a:r>
              <a:rPr lang="en-GB" dirty="0" smtClean="0"/>
              <a:t>2.2  </a:t>
            </a:r>
            <a:r>
              <a:rPr lang="en-GB" u="sng" dirty="0" smtClean="0"/>
              <a:t>When </a:t>
            </a:r>
            <a:r>
              <a:rPr lang="en-GB" u="sng" dirty="0"/>
              <a:t>should I cite?</a:t>
            </a:r>
            <a:endParaRPr lang="en-US" u="sng" dirty="0"/>
          </a:p>
        </p:txBody>
      </p:sp>
      <p:sp>
        <p:nvSpPr>
          <p:cNvPr id="4" name="Rectangle 3"/>
          <p:cNvSpPr/>
          <p:nvPr/>
        </p:nvSpPr>
        <p:spPr>
          <a:xfrm>
            <a:off x="4288536" y="6457890"/>
            <a:ext cx="4703064" cy="400110"/>
          </a:xfrm>
          <a:prstGeom prst="rect">
            <a:avLst/>
          </a:prstGeom>
        </p:spPr>
        <p:txBody>
          <a:bodyPr wrap="square">
            <a:spAutoFit/>
          </a:bodyPr>
          <a:lstStyle/>
          <a:p>
            <a:pPr lvl="0" algn="r" fontAlgn="base">
              <a:spcBef>
                <a:spcPct val="0"/>
              </a:spcBef>
              <a:spcAft>
                <a:spcPct val="0"/>
              </a:spcAft>
            </a:pPr>
            <a:r>
              <a:rPr lang="en-US" sz="1000" b="1" dirty="0">
                <a:solidFill>
                  <a:prstClr val="black"/>
                </a:solidFill>
                <a:latin typeface="Lucida Sans Unicode" pitchFamily="34" charset="0"/>
                <a:cs typeface="Arial" charset="0"/>
              </a:rPr>
              <a:t>Copyright Material © Arab Open University, Lebanon Branch</a:t>
            </a:r>
          </a:p>
          <a:p>
            <a:pPr lvl="0" algn="r" fontAlgn="base">
              <a:spcBef>
                <a:spcPct val="0"/>
              </a:spcBef>
              <a:spcAft>
                <a:spcPct val="0"/>
              </a:spcAft>
            </a:pPr>
            <a:r>
              <a:rPr lang="en-US" sz="1000" b="1" dirty="0" smtClean="0">
                <a:solidFill>
                  <a:prstClr val="black"/>
                </a:solidFill>
                <a:latin typeface="Lucida Sans Unicode" pitchFamily="34" charset="0"/>
                <a:cs typeface="Arial" charset="0"/>
              </a:rPr>
              <a:t>Quality Assurance Unit</a:t>
            </a:r>
            <a:endParaRPr lang="en-US" sz="1000" b="1" dirty="0">
              <a:solidFill>
                <a:prstClr val="black"/>
              </a:solidFill>
              <a:latin typeface="Lucida Sans Unicode" pitchFamily="34" charset="0"/>
              <a:cs typeface="Arial" charset="0"/>
            </a:endParaRPr>
          </a:p>
        </p:txBody>
      </p:sp>
    </p:spTree>
    <p:extLst>
      <p:ext uri="{BB962C8B-B14F-4D97-AF65-F5344CB8AC3E}">
        <p14:creationId xmlns:p14="http://schemas.microsoft.com/office/powerpoint/2010/main" val="4166515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228600" y="76200"/>
            <a:ext cx="8229600" cy="1143000"/>
          </a:xfrm>
        </p:spPr>
        <p:txBody>
          <a:bodyPr>
            <a:normAutofit/>
          </a:bodyPr>
          <a:lstStyle/>
          <a:p>
            <a:r>
              <a:rPr lang="en-GB" dirty="0" smtClean="0"/>
              <a:t>2.2  </a:t>
            </a:r>
            <a:r>
              <a:rPr lang="en-GB" u="sng" dirty="0" smtClean="0"/>
              <a:t>When </a:t>
            </a:r>
            <a:r>
              <a:rPr lang="en-GB" u="sng" dirty="0"/>
              <a:t>should I cite</a:t>
            </a:r>
            <a:r>
              <a:rPr lang="en-GB" u="sng" dirty="0" smtClean="0"/>
              <a:t>?</a:t>
            </a:r>
            <a:r>
              <a:rPr lang="en-GB" b="0" dirty="0" smtClean="0"/>
              <a:t> </a:t>
            </a:r>
            <a:r>
              <a:rPr lang="en-GB" sz="1600" b="0" dirty="0" smtClean="0">
                <a:effectLst/>
              </a:rPr>
              <a:t>(cont’d)</a:t>
            </a:r>
            <a:endParaRPr lang="en-US" sz="1600" u="sng" dirty="0"/>
          </a:p>
        </p:txBody>
      </p:sp>
      <p:sp>
        <p:nvSpPr>
          <p:cNvPr id="6" name="Rectangle 3"/>
          <p:cNvSpPr>
            <a:spLocks noGrp="1" noChangeArrowheads="1"/>
          </p:cNvSpPr>
          <p:nvPr>
            <p:ph idx="1"/>
          </p:nvPr>
        </p:nvSpPr>
        <p:spPr>
          <a:xfrm>
            <a:off x="457200" y="1295400"/>
            <a:ext cx="8229600" cy="4525963"/>
          </a:xfrm>
        </p:spPr>
        <p:txBody>
          <a:bodyPr>
            <a:normAutofit fontScale="92500"/>
          </a:bodyPr>
          <a:lstStyle/>
          <a:p>
            <a:pPr marL="109728" indent="0">
              <a:lnSpc>
                <a:spcPct val="80000"/>
              </a:lnSpc>
              <a:buNone/>
            </a:pPr>
            <a:r>
              <a:rPr lang="en-GB" sz="2400" dirty="0"/>
              <a:t>a. </a:t>
            </a:r>
            <a:r>
              <a:rPr lang="en-GB" sz="2400" u="sng" dirty="0"/>
              <a:t>Paraphrase</a:t>
            </a:r>
            <a:endParaRPr lang="en-GB" sz="2100" u="sng" dirty="0" smtClean="0"/>
          </a:p>
          <a:p>
            <a:pPr>
              <a:lnSpc>
                <a:spcPct val="80000"/>
              </a:lnSpc>
            </a:pPr>
            <a:r>
              <a:rPr lang="en-GB" sz="2100" u="sng" dirty="0" smtClean="0"/>
              <a:t>Original</a:t>
            </a:r>
            <a:r>
              <a:rPr lang="en-GB" sz="2100" dirty="0" smtClean="0"/>
              <a:t>: MP’s were not paid a salary until 1912. In medieval times constituents sometimes paid their members and met some of the expenses of sending an MP to Westminster, but the practice died out by the end of the 17</a:t>
            </a:r>
            <a:r>
              <a:rPr lang="en-GB" sz="2100" baseline="30000" dirty="0" smtClean="0"/>
              <a:t>th</a:t>
            </a:r>
            <a:r>
              <a:rPr lang="en-GB" sz="2100" dirty="0" smtClean="0"/>
              <a:t> century and thereafter MP’s needed personal wealth or a personal patron in order to sustain a political career (Rush, 2005, p. 114.) </a:t>
            </a:r>
          </a:p>
          <a:p>
            <a:pPr>
              <a:lnSpc>
                <a:spcPct val="80000"/>
              </a:lnSpc>
            </a:pPr>
            <a:endParaRPr lang="en-GB" sz="2100" dirty="0" smtClean="0"/>
          </a:p>
          <a:p>
            <a:pPr>
              <a:lnSpc>
                <a:spcPct val="80000"/>
              </a:lnSpc>
            </a:pPr>
            <a:r>
              <a:rPr lang="en-GB" sz="2100" dirty="0" smtClean="0"/>
              <a:t>Until the 20</a:t>
            </a:r>
            <a:r>
              <a:rPr lang="en-GB" sz="2100" baseline="30000" dirty="0" smtClean="0"/>
              <a:t>th</a:t>
            </a:r>
            <a:r>
              <a:rPr lang="en-GB" sz="2100" dirty="0" smtClean="0"/>
              <a:t> century, when MP’s received a salary, personal wealth or the support of a patron was essential for a long-term career in politics. Financial support for MP’s had on occasion come from their constituents in the medieval period but this system had ended by the 17</a:t>
            </a:r>
            <a:r>
              <a:rPr lang="en-GB" sz="2100" baseline="30000" dirty="0" smtClean="0"/>
              <a:t>th</a:t>
            </a:r>
            <a:r>
              <a:rPr lang="en-GB" sz="2100" dirty="0" smtClean="0"/>
              <a:t> century.  </a:t>
            </a:r>
          </a:p>
          <a:p>
            <a:pPr>
              <a:lnSpc>
                <a:spcPct val="80000"/>
              </a:lnSpc>
            </a:pPr>
            <a:endParaRPr lang="en-GB" sz="2100" dirty="0" smtClean="0"/>
          </a:p>
          <a:p>
            <a:pPr>
              <a:lnSpc>
                <a:spcPct val="80000"/>
              </a:lnSpc>
              <a:buFontTx/>
              <a:buNone/>
            </a:pPr>
            <a:r>
              <a:rPr lang="en-US" sz="2100" b="1" dirty="0" smtClean="0"/>
              <a:t>Cite</a:t>
            </a:r>
            <a:r>
              <a:rPr lang="en-US" sz="2100" b="1" dirty="0"/>
              <a:t> </a:t>
            </a:r>
            <a:r>
              <a:rPr lang="en-US" sz="2100" b="1" dirty="0" smtClean="0">
                <a:sym typeface="Symbol"/>
              </a:rPr>
              <a:t> </a:t>
            </a:r>
            <a:r>
              <a:rPr lang="en-US" sz="2100" dirty="0" smtClean="0">
                <a:solidFill>
                  <a:srgbClr val="FF0000"/>
                </a:solidFill>
              </a:rPr>
              <a:t>Yes.</a:t>
            </a:r>
            <a:endParaRPr lang="en-US" sz="2100" b="1" dirty="0" smtClean="0">
              <a:solidFill>
                <a:srgbClr val="FF0000"/>
              </a:solidFill>
            </a:endParaRPr>
          </a:p>
          <a:p>
            <a:pPr>
              <a:lnSpc>
                <a:spcPct val="80000"/>
              </a:lnSpc>
            </a:pPr>
            <a:r>
              <a:rPr lang="en-US" sz="2100" dirty="0" smtClean="0"/>
              <a:t>Sentence 2 has been re-written but the meaning is the same as the original</a:t>
            </a:r>
            <a:endParaRPr lang="en-GB" sz="2100" dirty="0" smtClean="0"/>
          </a:p>
          <a:p>
            <a:pPr>
              <a:lnSpc>
                <a:spcPct val="80000"/>
              </a:lnSpc>
            </a:pPr>
            <a:endParaRPr lang="en-GB" sz="2100" dirty="0" smtClean="0"/>
          </a:p>
          <a:p>
            <a:pPr>
              <a:lnSpc>
                <a:spcPct val="80000"/>
              </a:lnSpc>
            </a:pPr>
            <a:endParaRPr lang="en-GB" sz="2800" dirty="0" smtClean="0"/>
          </a:p>
          <a:p>
            <a:pPr>
              <a:lnSpc>
                <a:spcPct val="80000"/>
              </a:lnSpc>
            </a:pPr>
            <a:endParaRPr lang="en-US" sz="2800" dirty="0" smtClean="0"/>
          </a:p>
        </p:txBody>
      </p:sp>
    </p:spTree>
    <p:extLst>
      <p:ext uri="{BB962C8B-B14F-4D97-AF65-F5344CB8AC3E}">
        <p14:creationId xmlns:p14="http://schemas.microsoft.com/office/powerpoint/2010/main" val="631156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228600" y="76200"/>
            <a:ext cx="8229600" cy="1143000"/>
          </a:xfrm>
        </p:spPr>
        <p:txBody>
          <a:bodyPr>
            <a:normAutofit/>
          </a:bodyPr>
          <a:lstStyle/>
          <a:p>
            <a:r>
              <a:rPr lang="en-GB" dirty="0" smtClean="0"/>
              <a:t>2.2  </a:t>
            </a:r>
            <a:r>
              <a:rPr lang="en-GB" u="sng" dirty="0" smtClean="0"/>
              <a:t>When </a:t>
            </a:r>
            <a:r>
              <a:rPr lang="en-GB" u="sng" dirty="0"/>
              <a:t>should I cite</a:t>
            </a:r>
            <a:r>
              <a:rPr lang="en-GB" u="sng" dirty="0" smtClean="0"/>
              <a:t>?</a:t>
            </a:r>
            <a:r>
              <a:rPr lang="en-GB" b="0" dirty="0" smtClean="0"/>
              <a:t> </a:t>
            </a:r>
            <a:r>
              <a:rPr lang="en-GB" sz="1600" b="0" dirty="0" smtClean="0">
                <a:effectLst/>
              </a:rPr>
              <a:t>(cont’d)</a:t>
            </a:r>
            <a:endParaRPr lang="en-US" sz="1600" u="sng" dirty="0"/>
          </a:p>
        </p:txBody>
      </p:sp>
      <p:sp>
        <p:nvSpPr>
          <p:cNvPr id="6" name="Rectangle 3"/>
          <p:cNvSpPr>
            <a:spLocks noGrp="1" noChangeArrowheads="1"/>
          </p:cNvSpPr>
          <p:nvPr>
            <p:ph idx="1"/>
          </p:nvPr>
        </p:nvSpPr>
        <p:spPr>
          <a:xfrm>
            <a:off x="457200" y="1295400"/>
            <a:ext cx="8229600" cy="4525963"/>
          </a:xfrm>
        </p:spPr>
        <p:txBody>
          <a:bodyPr>
            <a:normAutofit/>
          </a:bodyPr>
          <a:lstStyle/>
          <a:p>
            <a:pPr marL="109728" indent="0">
              <a:lnSpc>
                <a:spcPct val="80000"/>
              </a:lnSpc>
              <a:buNone/>
            </a:pPr>
            <a:r>
              <a:rPr lang="en-GB" sz="2400" dirty="0"/>
              <a:t>b. </a:t>
            </a:r>
            <a:r>
              <a:rPr lang="en-GB" sz="2400" u="sng" dirty="0" smtClean="0"/>
              <a:t>Summarise</a:t>
            </a:r>
          </a:p>
          <a:p>
            <a:pPr marL="109728" indent="0">
              <a:lnSpc>
                <a:spcPct val="80000"/>
              </a:lnSpc>
              <a:buNone/>
            </a:pPr>
            <a:endParaRPr lang="en-GB" sz="2100" u="sng" dirty="0" smtClean="0"/>
          </a:p>
          <a:p>
            <a:pPr>
              <a:lnSpc>
                <a:spcPct val="80000"/>
              </a:lnSpc>
            </a:pPr>
            <a:r>
              <a:rPr lang="en-US" sz="2000" u="sng" dirty="0"/>
              <a:t>Original</a:t>
            </a:r>
            <a:r>
              <a:rPr lang="en-US" sz="2000" dirty="0"/>
              <a:t>: The proportion of manual workers in the ranks of the parliamentary </a:t>
            </a:r>
            <a:r>
              <a:rPr lang="en-US" sz="2000" dirty="0" err="1"/>
              <a:t>Labour</a:t>
            </a:r>
            <a:r>
              <a:rPr lang="en-US" sz="2000" dirty="0"/>
              <a:t> Party declined from 1945 to 1979, from approximately 1 in 4 to 1 in 10….. Of the 412 </a:t>
            </a:r>
            <a:r>
              <a:rPr lang="en-US" sz="2000" dirty="0" err="1"/>
              <a:t>Labour</a:t>
            </a:r>
            <a:r>
              <a:rPr lang="en-US" sz="2000" dirty="0"/>
              <a:t> MP’s elected in 2001, 12% were drawn from manual backgrounds (</a:t>
            </a:r>
            <a:r>
              <a:rPr lang="en-US" sz="2000" dirty="0" err="1"/>
              <a:t>Criddle</a:t>
            </a:r>
            <a:r>
              <a:rPr lang="en-US" sz="2000" dirty="0"/>
              <a:t> cited in Norton, 2005, p.23).</a:t>
            </a:r>
          </a:p>
          <a:p>
            <a:pPr>
              <a:lnSpc>
                <a:spcPct val="80000"/>
              </a:lnSpc>
            </a:pPr>
            <a:endParaRPr lang="en-US" sz="2000" dirty="0"/>
          </a:p>
          <a:p>
            <a:pPr>
              <a:lnSpc>
                <a:spcPct val="80000"/>
              </a:lnSpc>
            </a:pPr>
            <a:r>
              <a:rPr lang="en-US" sz="2000" dirty="0"/>
              <a:t>Since 1945 the proportion of manual workers in the parliamentary </a:t>
            </a:r>
            <a:r>
              <a:rPr lang="en-US" sz="2000" dirty="0" err="1"/>
              <a:t>Labour</a:t>
            </a:r>
            <a:r>
              <a:rPr lang="en-US" sz="2000" dirty="0"/>
              <a:t> Party has fallen from 25% (approx.) to 12% in 2001. </a:t>
            </a:r>
          </a:p>
          <a:p>
            <a:pPr>
              <a:lnSpc>
                <a:spcPct val="80000"/>
              </a:lnSpc>
              <a:buFontTx/>
              <a:buNone/>
            </a:pPr>
            <a:endParaRPr lang="en-GB" sz="2000" dirty="0"/>
          </a:p>
          <a:p>
            <a:pPr>
              <a:lnSpc>
                <a:spcPct val="80000"/>
              </a:lnSpc>
              <a:buFontTx/>
              <a:buNone/>
            </a:pPr>
            <a:r>
              <a:rPr lang="en-US" sz="2000" b="1" dirty="0"/>
              <a:t>Cite </a:t>
            </a:r>
            <a:r>
              <a:rPr lang="en-US" sz="2000" b="1" dirty="0">
                <a:sym typeface="Symbol"/>
              </a:rPr>
              <a:t> </a:t>
            </a:r>
            <a:r>
              <a:rPr lang="en-US" sz="2000" dirty="0">
                <a:solidFill>
                  <a:srgbClr val="FF0000"/>
                </a:solidFill>
              </a:rPr>
              <a:t>Yes.</a:t>
            </a:r>
            <a:endParaRPr lang="en-US" sz="2000" b="1" dirty="0">
              <a:solidFill>
                <a:srgbClr val="FF0000"/>
              </a:solidFill>
            </a:endParaRPr>
          </a:p>
          <a:p>
            <a:pPr>
              <a:lnSpc>
                <a:spcPct val="80000"/>
              </a:lnSpc>
            </a:pPr>
            <a:r>
              <a:rPr lang="en-US" sz="2000" dirty="0" smtClean="0"/>
              <a:t>Sentence </a:t>
            </a:r>
            <a:r>
              <a:rPr lang="en-US" sz="2000" dirty="0"/>
              <a:t>1 has been shortened and rewritten but the key point is maintained </a:t>
            </a:r>
          </a:p>
          <a:p>
            <a:pPr>
              <a:lnSpc>
                <a:spcPct val="80000"/>
              </a:lnSpc>
            </a:pPr>
            <a:endParaRPr lang="en-GB" sz="2100" dirty="0" smtClean="0"/>
          </a:p>
          <a:p>
            <a:pPr>
              <a:lnSpc>
                <a:spcPct val="80000"/>
              </a:lnSpc>
            </a:pPr>
            <a:endParaRPr lang="en-GB" sz="2800" dirty="0" smtClean="0"/>
          </a:p>
          <a:p>
            <a:pPr>
              <a:lnSpc>
                <a:spcPct val="80000"/>
              </a:lnSpc>
            </a:pPr>
            <a:endParaRPr lang="en-US" sz="2800" dirty="0" smtClean="0"/>
          </a:p>
        </p:txBody>
      </p:sp>
    </p:spTree>
    <p:extLst>
      <p:ext uri="{BB962C8B-B14F-4D97-AF65-F5344CB8AC3E}">
        <p14:creationId xmlns:p14="http://schemas.microsoft.com/office/powerpoint/2010/main" val="10186405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2"/>
          <p:cNvSpPr>
            <a:spLocks noGrp="1"/>
          </p:cNvSpPr>
          <p:nvPr>
            <p:ph type="title"/>
          </p:nvPr>
        </p:nvSpPr>
        <p:spPr>
          <a:xfrm>
            <a:off x="228600" y="76200"/>
            <a:ext cx="8229600" cy="1143000"/>
          </a:xfrm>
        </p:spPr>
        <p:txBody>
          <a:bodyPr>
            <a:normAutofit/>
          </a:bodyPr>
          <a:lstStyle/>
          <a:p>
            <a:r>
              <a:rPr lang="en-GB" dirty="0" smtClean="0"/>
              <a:t>2.2  </a:t>
            </a:r>
            <a:r>
              <a:rPr lang="en-GB" u="sng" dirty="0" smtClean="0"/>
              <a:t>When </a:t>
            </a:r>
            <a:r>
              <a:rPr lang="en-GB" u="sng" dirty="0"/>
              <a:t>should I cite</a:t>
            </a:r>
            <a:r>
              <a:rPr lang="en-GB" u="sng" dirty="0" smtClean="0"/>
              <a:t>?</a:t>
            </a:r>
            <a:r>
              <a:rPr lang="en-GB" b="0" dirty="0" smtClean="0"/>
              <a:t> </a:t>
            </a:r>
            <a:r>
              <a:rPr lang="en-GB" sz="1600" b="0" dirty="0" smtClean="0">
                <a:effectLst/>
              </a:rPr>
              <a:t>(cont’d)</a:t>
            </a:r>
            <a:endParaRPr lang="en-US" sz="1600" u="sng" dirty="0"/>
          </a:p>
        </p:txBody>
      </p:sp>
      <p:sp>
        <p:nvSpPr>
          <p:cNvPr id="6" name="Rectangle 3"/>
          <p:cNvSpPr>
            <a:spLocks noGrp="1" noChangeArrowheads="1"/>
          </p:cNvSpPr>
          <p:nvPr>
            <p:ph idx="1"/>
          </p:nvPr>
        </p:nvSpPr>
        <p:spPr>
          <a:xfrm>
            <a:off x="457200" y="1295400"/>
            <a:ext cx="8229600" cy="4525963"/>
          </a:xfrm>
        </p:spPr>
        <p:txBody>
          <a:bodyPr>
            <a:normAutofit/>
          </a:bodyPr>
          <a:lstStyle/>
          <a:p>
            <a:pPr marL="109728" indent="0">
              <a:lnSpc>
                <a:spcPct val="80000"/>
              </a:lnSpc>
              <a:buNone/>
            </a:pPr>
            <a:r>
              <a:rPr lang="en-GB" sz="2400" dirty="0"/>
              <a:t>c. </a:t>
            </a:r>
            <a:r>
              <a:rPr lang="en-GB" sz="2400" u="sng" dirty="0" smtClean="0"/>
              <a:t>Quote</a:t>
            </a:r>
          </a:p>
          <a:p>
            <a:pPr marL="109728" indent="0">
              <a:lnSpc>
                <a:spcPct val="80000"/>
              </a:lnSpc>
              <a:buNone/>
            </a:pPr>
            <a:endParaRPr lang="en-GB" sz="2100" u="sng" dirty="0" smtClean="0"/>
          </a:p>
          <a:p>
            <a:pPr>
              <a:buFontTx/>
              <a:buNone/>
            </a:pPr>
            <a:r>
              <a:rPr lang="en-US" sz="2400" dirty="0"/>
              <a:t>If you present information exactly as it appears</a:t>
            </a:r>
          </a:p>
          <a:p>
            <a:pPr>
              <a:buFontTx/>
              <a:buNone/>
            </a:pPr>
            <a:r>
              <a:rPr lang="en-US" sz="2400" dirty="0"/>
              <a:t>in a source, indicate this by using quotation</a:t>
            </a:r>
          </a:p>
          <a:p>
            <a:pPr>
              <a:buFontTx/>
              <a:buNone/>
            </a:pPr>
            <a:r>
              <a:rPr lang="en-US" sz="2400" dirty="0"/>
              <a:t>marks:</a:t>
            </a:r>
          </a:p>
          <a:p>
            <a:pPr>
              <a:buFontTx/>
              <a:buNone/>
            </a:pPr>
            <a:endParaRPr lang="en-US" sz="2400" dirty="0"/>
          </a:p>
          <a:p>
            <a:pPr>
              <a:buFontTx/>
              <a:buNone/>
            </a:pPr>
            <a:r>
              <a:rPr lang="en-GB" sz="2400" dirty="0"/>
              <a:t>‘</a:t>
            </a:r>
            <a:r>
              <a:rPr lang="en-GB" sz="2400" dirty="0">
                <a:solidFill>
                  <a:srgbClr val="0070C0"/>
                </a:solidFill>
              </a:rPr>
              <a:t>Market segmentation is where the larger market is</a:t>
            </a:r>
          </a:p>
          <a:p>
            <a:pPr>
              <a:buFontTx/>
              <a:buNone/>
            </a:pPr>
            <a:r>
              <a:rPr lang="en-GB" sz="2400" dirty="0">
                <a:solidFill>
                  <a:srgbClr val="0070C0"/>
                </a:solidFill>
              </a:rPr>
              <a:t>heterogeneous and can be broken down into smaller </a:t>
            </a:r>
          </a:p>
          <a:p>
            <a:pPr>
              <a:buFontTx/>
              <a:buNone/>
            </a:pPr>
            <a:r>
              <a:rPr lang="en-GB" sz="2400" dirty="0">
                <a:solidFill>
                  <a:srgbClr val="0070C0"/>
                </a:solidFill>
              </a:rPr>
              <a:t>units that are similar in character’ (Easy and </a:t>
            </a:r>
          </a:p>
          <a:p>
            <a:pPr>
              <a:buFontTx/>
              <a:buNone/>
            </a:pPr>
            <a:r>
              <a:rPr lang="en-GB" sz="2400" dirty="0">
                <a:solidFill>
                  <a:srgbClr val="0070C0"/>
                </a:solidFill>
              </a:rPr>
              <a:t>Sorensen, 2009, p.133). </a:t>
            </a:r>
            <a:endParaRPr lang="en-US" sz="2400" dirty="0">
              <a:solidFill>
                <a:srgbClr val="0070C0"/>
              </a:solidFill>
            </a:endParaRPr>
          </a:p>
          <a:p>
            <a:pPr>
              <a:lnSpc>
                <a:spcPct val="80000"/>
              </a:lnSpc>
            </a:pPr>
            <a:endParaRPr lang="en-GB" sz="2100" dirty="0" smtClean="0"/>
          </a:p>
          <a:p>
            <a:pPr>
              <a:lnSpc>
                <a:spcPct val="80000"/>
              </a:lnSpc>
            </a:pPr>
            <a:endParaRPr lang="en-GB" sz="2800" dirty="0" smtClean="0"/>
          </a:p>
          <a:p>
            <a:pPr>
              <a:lnSpc>
                <a:spcPct val="80000"/>
              </a:lnSpc>
            </a:pPr>
            <a:endParaRPr lang="en-US" sz="2800" dirty="0" smtClean="0"/>
          </a:p>
        </p:txBody>
      </p:sp>
    </p:spTree>
    <p:extLst>
      <p:ext uri="{BB962C8B-B14F-4D97-AF65-F5344CB8AC3E}">
        <p14:creationId xmlns:p14="http://schemas.microsoft.com/office/powerpoint/2010/main" val="3793004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7114</TotalTime>
  <Words>3522</Words>
  <Application>Microsoft Office PowerPoint</Application>
  <PresentationFormat>On-screen Show (4:3)</PresentationFormat>
  <Paragraphs>349</Paragraphs>
  <Slides>35</Slides>
  <Notes>0</Notes>
  <HiddenSlides>0</HiddenSlides>
  <MMClips>0</MMClips>
  <ScaleCrop>false</ScaleCrop>
  <HeadingPairs>
    <vt:vector size="4" baseType="variant">
      <vt:variant>
        <vt:lpstr>Theme</vt:lpstr>
      </vt:variant>
      <vt:variant>
        <vt:i4>1</vt:i4>
      </vt:variant>
      <vt:variant>
        <vt:lpstr>Slide Titles</vt:lpstr>
      </vt:variant>
      <vt:variant>
        <vt:i4>35</vt:i4>
      </vt:variant>
    </vt:vector>
  </HeadingPairs>
  <TitlesOfParts>
    <vt:vector size="36" baseType="lpstr">
      <vt:lpstr>Concourse</vt:lpstr>
      <vt:lpstr>Harvard Referencing Tutorial</vt:lpstr>
      <vt:lpstr>Tutorial Outline</vt:lpstr>
      <vt:lpstr>1.  Aim of this Tutorial</vt:lpstr>
      <vt:lpstr>2. What is “Citing” and “Referencing”</vt:lpstr>
      <vt:lpstr>2.1  Why is it important to cite references?</vt:lpstr>
      <vt:lpstr>2.2  When should I cite?</vt:lpstr>
      <vt:lpstr>2.2  When should I cite? (cont’d)</vt:lpstr>
      <vt:lpstr>2.2  When should I cite? (cont’d)</vt:lpstr>
      <vt:lpstr>2.2  When should I cite? (cont’d)</vt:lpstr>
      <vt:lpstr>When should I cite?</vt:lpstr>
      <vt:lpstr>Example 1</vt:lpstr>
      <vt:lpstr>Example 2</vt:lpstr>
      <vt:lpstr>2.3  Citing using the Harvard Style</vt:lpstr>
      <vt:lpstr>Citing using the Harvard Style (cont’d)</vt:lpstr>
      <vt:lpstr>Citing using the Harvard Style (cont’d)</vt:lpstr>
      <vt:lpstr>2.4  Citing using the Harvard Style (cont’d)</vt:lpstr>
      <vt:lpstr>2.4  Citing using the Harvard Style (cont’d)</vt:lpstr>
      <vt:lpstr>2.4  Citing using the Harvard Style (cont’d)</vt:lpstr>
      <vt:lpstr>3.  Quotations</vt:lpstr>
      <vt:lpstr>3.  Quotations (cont’d)</vt:lpstr>
      <vt:lpstr>3.  Quotations (cont’d)</vt:lpstr>
      <vt:lpstr>3.  Quotations (cont’d)</vt:lpstr>
      <vt:lpstr>3.  Quotations (cont’d)</vt:lpstr>
      <vt:lpstr>4.  List of references</vt:lpstr>
      <vt:lpstr>4.  List of references (cont’d)</vt:lpstr>
      <vt:lpstr>4.  List of references (cont’d)</vt:lpstr>
      <vt:lpstr>4.  List of references (cont’d)</vt:lpstr>
      <vt:lpstr>4.  List of references (cont’d)</vt:lpstr>
      <vt:lpstr>4.  List of references (cont’d)</vt:lpstr>
      <vt:lpstr>4.  List of references (cont’d)</vt:lpstr>
      <vt:lpstr>4.  List of references (cont’d)</vt:lpstr>
      <vt:lpstr>4.  List of references (cont’d)</vt:lpstr>
      <vt:lpstr>4.  List of references (cont’d)</vt:lpstr>
      <vt:lpstr>5.  Words of advice</vt:lpstr>
      <vt:lpstr>5.  Words of advice –take note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Harvard Referencing Tutorial</dc:title>
  <dc:creator>Doreen Kharrat</dc:creator>
  <cp:lastModifiedBy>Fouad Arnaout</cp:lastModifiedBy>
  <cp:revision>37</cp:revision>
  <dcterms:created xsi:type="dcterms:W3CDTF">2012-03-06T09:50:48Z</dcterms:created>
  <dcterms:modified xsi:type="dcterms:W3CDTF">2014-10-02T08:09:37Z</dcterms:modified>
</cp:coreProperties>
</file>